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0"/>
  </p:notesMasterIdLst>
  <p:sldIdLst>
    <p:sldId id="256" r:id="rId2"/>
    <p:sldId id="282" r:id="rId3"/>
    <p:sldId id="815" r:id="rId4"/>
    <p:sldId id="826" r:id="rId5"/>
    <p:sldId id="817" r:id="rId6"/>
    <p:sldId id="827" r:id="rId7"/>
    <p:sldId id="818" r:id="rId8"/>
    <p:sldId id="819" r:id="rId9"/>
    <p:sldId id="820" r:id="rId10"/>
    <p:sldId id="821" r:id="rId11"/>
    <p:sldId id="823" r:id="rId12"/>
    <p:sldId id="828" r:id="rId13"/>
    <p:sldId id="824" r:id="rId14"/>
    <p:sldId id="602" r:id="rId15"/>
    <p:sldId id="273" r:id="rId16"/>
    <p:sldId id="274" r:id="rId17"/>
    <p:sldId id="275" r:id="rId18"/>
    <p:sldId id="276"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815"/>
            <p14:sldId id="826"/>
            <p14:sldId id="817"/>
            <p14:sldId id="827"/>
            <p14:sldId id="818"/>
            <p14:sldId id="819"/>
            <p14:sldId id="820"/>
            <p14:sldId id="821"/>
            <p14:sldId id="823"/>
            <p14:sldId id="828"/>
            <p14:sldId id="824"/>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uglas Harder" initials="DH" lastIdx="1" clrIdx="0">
    <p:extLst>
      <p:ext uri="{19B8F6BF-5375-455C-9EA6-DF929625EA0E}">
        <p15:presenceInfo xmlns:p15="http://schemas.microsoft.com/office/powerpoint/2012/main" userId="2b8d8b750cb213a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20" autoAdjust="0"/>
    <p:restoredTop sz="96447" autoAdjust="0"/>
  </p:normalViewPr>
  <p:slideViewPr>
    <p:cSldViewPr snapToGrid="0">
      <p:cViewPr varScale="1">
        <p:scale>
          <a:sx n="85" d="100"/>
          <a:sy n="85" d="100"/>
        </p:scale>
        <p:origin x="138" y="7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2021-07-26</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vector representation of a line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vector representation of a line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The vector representation of a line</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The vector representation of a line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The vector representation of a line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The vector representation of a line</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The vector representation of a line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The vector representation of a line</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vector representation of a line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vector representation of a line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The vector representation of a line</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5.wmf"/><Relationship Id="rId13" Type="http://schemas.openxmlformats.org/officeDocument/2006/relationships/oleObject" Target="../embeddings/oleObject21.bin"/><Relationship Id="rId3" Type="http://schemas.openxmlformats.org/officeDocument/2006/relationships/audio" Target="../media/media10.m4a"/><Relationship Id="rId7" Type="http://schemas.openxmlformats.org/officeDocument/2006/relationships/oleObject" Target="../embeddings/oleObject18.bin"/><Relationship Id="rId12" Type="http://schemas.openxmlformats.org/officeDocument/2006/relationships/image" Target="../media/image25.wmf"/><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24.wmf"/><Relationship Id="rId11" Type="http://schemas.openxmlformats.org/officeDocument/2006/relationships/oleObject" Target="../embeddings/oleObject20.bin"/><Relationship Id="rId5" Type="http://schemas.openxmlformats.org/officeDocument/2006/relationships/oleObject" Target="../embeddings/oleObject17.bin"/><Relationship Id="rId15" Type="http://schemas.openxmlformats.org/officeDocument/2006/relationships/image" Target="../media/image8.png"/><Relationship Id="rId10" Type="http://schemas.openxmlformats.org/officeDocument/2006/relationships/image" Target="../media/image19.wmf"/><Relationship Id="rId4" Type="http://schemas.openxmlformats.org/officeDocument/2006/relationships/slideLayout" Target="../slideLayouts/slideLayout2.xml"/><Relationship Id="rId9" Type="http://schemas.openxmlformats.org/officeDocument/2006/relationships/oleObject" Target="../embeddings/oleObject19.bin"/><Relationship Id="rId14" Type="http://schemas.openxmlformats.org/officeDocument/2006/relationships/image" Target="../media/image26.wmf"/></Relationships>
</file>

<file path=ppt/slides/_rels/slide11.xml.rels><?xml version="1.0" encoding="UTF-8" standalone="yes"?>
<Relationships xmlns="http://schemas.openxmlformats.org/package/2006/relationships"><Relationship Id="rId8" Type="http://schemas.openxmlformats.org/officeDocument/2006/relationships/image" Target="../media/image28.wmf"/><Relationship Id="rId13" Type="http://schemas.openxmlformats.org/officeDocument/2006/relationships/image" Target="../media/image8.png"/><Relationship Id="rId3" Type="http://schemas.openxmlformats.org/officeDocument/2006/relationships/audio" Target="../media/media11.m4a"/><Relationship Id="rId7" Type="http://schemas.openxmlformats.org/officeDocument/2006/relationships/oleObject" Target="../embeddings/oleObject23.bin"/><Relationship Id="rId12" Type="http://schemas.openxmlformats.org/officeDocument/2006/relationships/image" Target="../media/image30.wmf"/><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27.wmf"/><Relationship Id="rId11" Type="http://schemas.openxmlformats.org/officeDocument/2006/relationships/oleObject" Target="../embeddings/oleObject25.bin"/><Relationship Id="rId5" Type="http://schemas.openxmlformats.org/officeDocument/2006/relationships/oleObject" Target="../embeddings/oleObject22.bin"/><Relationship Id="rId10" Type="http://schemas.openxmlformats.org/officeDocument/2006/relationships/image" Target="../media/image29.wmf"/><Relationship Id="rId4" Type="http://schemas.openxmlformats.org/officeDocument/2006/relationships/slideLayout" Target="../slideLayouts/slideLayout2.xml"/><Relationship Id="rId9" Type="http://schemas.openxmlformats.org/officeDocument/2006/relationships/oleObject" Target="../embeddings/oleObject24.bin"/></Relationships>
</file>

<file path=ppt/slides/_rels/slide12.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audio" Target="../media/media12.m4a"/><Relationship Id="rId7" Type="http://schemas.openxmlformats.org/officeDocument/2006/relationships/oleObject" Target="../embeddings/oleObject27.bin"/><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31.wmf"/><Relationship Id="rId5" Type="http://schemas.openxmlformats.org/officeDocument/2006/relationships/oleObject" Target="../embeddings/oleObject26.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audio" Target="../media/media4.m4a"/><Relationship Id="rId7" Type="http://schemas.openxmlformats.org/officeDocument/2006/relationships/oleObject" Target="../embeddings/oleObject2.bin"/><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0.wmf"/><Relationship Id="rId5" Type="http://schemas.openxmlformats.org/officeDocument/2006/relationships/oleObject" Target="../embeddings/oleObject1.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audio" Target="../media/media6.m4a"/><Relationship Id="rId7" Type="http://schemas.openxmlformats.org/officeDocument/2006/relationships/image" Target="../media/image12.wmf"/><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oleObject" Target="../embeddings/oleObject3.bin"/><Relationship Id="rId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13.wmf"/></Relationships>
</file>

<file path=ppt/slides/_rels/slide7.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audio" Target="../media/media7.m4a"/><Relationship Id="rId7" Type="http://schemas.openxmlformats.org/officeDocument/2006/relationships/oleObject" Target="../embeddings/oleObject6.bin"/><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14.wmf"/><Relationship Id="rId11" Type="http://schemas.openxmlformats.org/officeDocument/2006/relationships/image" Target="../media/image8.png"/><Relationship Id="rId5" Type="http://schemas.openxmlformats.org/officeDocument/2006/relationships/oleObject" Target="../embeddings/oleObject5.bin"/><Relationship Id="rId10" Type="http://schemas.openxmlformats.org/officeDocument/2006/relationships/image" Target="../media/image16.wmf"/><Relationship Id="rId4" Type="http://schemas.openxmlformats.org/officeDocument/2006/relationships/slideLayout" Target="../slideLayouts/slideLayout2.xml"/><Relationship Id="rId9" Type="http://schemas.openxmlformats.org/officeDocument/2006/relationships/oleObject" Target="../embeddings/oleObject7.bin"/></Relationships>
</file>

<file path=ppt/slides/_rels/slide8.xml.rels><?xml version="1.0" encoding="UTF-8" standalone="yes"?>
<Relationships xmlns="http://schemas.openxmlformats.org/package/2006/relationships"><Relationship Id="rId8" Type="http://schemas.openxmlformats.org/officeDocument/2006/relationships/image" Target="../media/image18.wmf"/><Relationship Id="rId13" Type="http://schemas.openxmlformats.org/officeDocument/2006/relationships/image" Target="../media/image8.png"/><Relationship Id="rId3" Type="http://schemas.openxmlformats.org/officeDocument/2006/relationships/audio" Target="../media/media8.m4a"/><Relationship Id="rId7" Type="http://schemas.openxmlformats.org/officeDocument/2006/relationships/oleObject" Target="../embeddings/oleObject9.bin"/><Relationship Id="rId12" Type="http://schemas.openxmlformats.org/officeDocument/2006/relationships/image" Target="../media/image19.wmf"/><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17.wmf"/><Relationship Id="rId11" Type="http://schemas.openxmlformats.org/officeDocument/2006/relationships/oleObject" Target="../embeddings/oleObject11.bin"/><Relationship Id="rId5" Type="http://schemas.openxmlformats.org/officeDocument/2006/relationships/oleObject" Target="../embeddings/oleObject8.bin"/><Relationship Id="rId10" Type="http://schemas.openxmlformats.org/officeDocument/2006/relationships/image" Target="../media/image15.wmf"/><Relationship Id="rId4" Type="http://schemas.openxmlformats.org/officeDocument/2006/relationships/slideLayout" Target="../slideLayouts/slideLayout2.xml"/><Relationship Id="rId9" Type="http://schemas.openxmlformats.org/officeDocument/2006/relationships/oleObject" Target="../embeddings/oleObject10.bin"/></Relationships>
</file>

<file path=ppt/slides/_rels/slide9.xml.rels><?xml version="1.0" encoding="UTF-8" standalone="yes"?>
<Relationships xmlns="http://schemas.openxmlformats.org/package/2006/relationships"><Relationship Id="rId8" Type="http://schemas.openxmlformats.org/officeDocument/2006/relationships/image" Target="../media/image21.wmf"/><Relationship Id="rId13" Type="http://schemas.openxmlformats.org/officeDocument/2006/relationships/oleObject" Target="../embeddings/oleObject16.bin"/><Relationship Id="rId3" Type="http://schemas.openxmlformats.org/officeDocument/2006/relationships/audio" Target="../media/media9.m4a"/><Relationship Id="rId7" Type="http://schemas.openxmlformats.org/officeDocument/2006/relationships/oleObject" Target="../embeddings/oleObject13.bin"/><Relationship Id="rId12" Type="http://schemas.openxmlformats.org/officeDocument/2006/relationships/image" Target="../media/image23.wmf"/><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20.wmf"/><Relationship Id="rId11" Type="http://schemas.openxmlformats.org/officeDocument/2006/relationships/oleObject" Target="../embeddings/oleObject15.bin"/><Relationship Id="rId5" Type="http://schemas.openxmlformats.org/officeDocument/2006/relationships/oleObject" Target="../embeddings/oleObject12.bin"/><Relationship Id="rId10" Type="http://schemas.openxmlformats.org/officeDocument/2006/relationships/image" Target="../media/image22.wmf"/><Relationship Id="rId4" Type="http://schemas.openxmlformats.org/officeDocument/2006/relationships/slideLayout" Target="../slideLayouts/slideLayout2.xml"/><Relationship Id="rId9" Type="http://schemas.openxmlformats.org/officeDocument/2006/relationships/oleObject" Target="../embeddings/oleObject14.bin"/><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7.1 The </a:t>
            </a:r>
            <a:r>
              <a:rPr lang="en-US"/>
              <a:t>vector representation of a line</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a:extLst>
              <a:ext uri="{FF2B5EF4-FFF2-40B4-BE49-F238E27FC236}">
                <a16:creationId xmlns:a16="http://schemas.microsoft.com/office/drawing/2014/main" id="{A4B8A5F1-8C05-45C5-8B54-8C502CA777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9600"/>
    </mc:Choice>
    <mc:Fallback xmlns="">
      <p:transition spd="slow" advTm="9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Point on the line closest to a given point</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For example, what is the point on the line</a:t>
            </a:r>
          </a:p>
          <a:p>
            <a:endParaRPr lang="en-US" dirty="0"/>
          </a:p>
          <a:p>
            <a:endParaRPr lang="en-US" dirty="0"/>
          </a:p>
          <a:p>
            <a:endParaRPr lang="en-US" dirty="0"/>
          </a:p>
          <a:p>
            <a:pPr marL="0" indent="0">
              <a:buNone/>
            </a:pPr>
            <a:r>
              <a:rPr lang="en-US" dirty="0"/>
              <a:t>      that is closest to this point? </a:t>
            </a:r>
          </a:p>
          <a:p>
            <a:pPr lvl="1"/>
            <a:endParaRPr lang="en-US" dirty="0"/>
          </a:p>
          <a:p>
            <a:pPr lvl="1"/>
            <a:endParaRPr lang="en-US" dirty="0"/>
          </a:p>
          <a:p>
            <a:pPr lvl="1"/>
            <a:endParaRPr lang="en-US" dirty="0"/>
          </a:p>
          <a:p>
            <a:pPr lvl="1"/>
            <a:r>
              <a:rPr lang="en-US" dirty="0"/>
              <a:t>Because        is orthogonal to    , we need only project </a:t>
            </a:r>
            <a:r>
              <a:rPr lang="en-US" b="1" dirty="0"/>
              <a:t>w</a:t>
            </a:r>
            <a:r>
              <a:rPr lang="en-US" dirty="0"/>
              <a:t> onto    : </a:t>
            </a:r>
          </a:p>
        </p:txBody>
      </p:sp>
      <p:sp>
        <p:nvSpPr>
          <p:cNvPr id="4" name="Footer Placeholder 3"/>
          <p:cNvSpPr>
            <a:spLocks noGrp="1"/>
          </p:cNvSpPr>
          <p:nvPr>
            <p:ph type="ftr" sz="quarter" idx="11"/>
          </p:nvPr>
        </p:nvSpPr>
        <p:spPr/>
        <p:txBody>
          <a:bodyPr/>
          <a:lstStyle/>
          <a:p>
            <a:r>
              <a:rPr lang="en-US"/>
              <a:t>The vector representation of a line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9" name="Object 8">
            <a:extLst>
              <a:ext uri="{FF2B5EF4-FFF2-40B4-BE49-F238E27FC236}">
                <a16:creationId xmlns:a16="http://schemas.microsoft.com/office/drawing/2014/main" id="{E7F1ECDC-4A85-4AAD-8A33-A0DB1AA40CCC}"/>
              </a:ext>
            </a:extLst>
          </p:cNvPr>
          <p:cNvGraphicFramePr>
            <a:graphicFrameLocks noChangeAspect="1"/>
          </p:cNvGraphicFramePr>
          <p:nvPr>
            <p:extLst>
              <p:ext uri="{D42A27DB-BD31-4B8C-83A1-F6EECF244321}">
                <p14:modId xmlns:p14="http://schemas.microsoft.com/office/powerpoint/2010/main" val="848947516"/>
              </p:ext>
            </p:extLst>
          </p:nvPr>
        </p:nvGraphicFramePr>
        <p:xfrm>
          <a:off x="4043318" y="3527148"/>
          <a:ext cx="873125" cy="1079500"/>
        </p:xfrm>
        <a:graphic>
          <a:graphicData uri="http://schemas.openxmlformats.org/presentationml/2006/ole">
            <mc:AlternateContent xmlns:mc="http://schemas.openxmlformats.org/markup-compatibility/2006">
              <mc:Choice xmlns:v="urn:schemas-microsoft-com:vml" Requires="v">
                <p:oleObj name="Equation" r:id="rId5" imgW="482400" imgH="596880" progId="Equation.DSMT4">
                  <p:embed/>
                </p:oleObj>
              </mc:Choice>
              <mc:Fallback>
                <p:oleObj name="Equation" r:id="rId5" imgW="482400" imgH="596880" progId="Equation.DSMT4">
                  <p:embed/>
                  <p:pic>
                    <p:nvPicPr>
                      <p:cNvPr id="9" name="Object 8">
                        <a:extLst>
                          <a:ext uri="{FF2B5EF4-FFF2-40B4-BE49-F238E27FC236}">
                            <a16:creationId xmlns:a16="http://schemas.microsoft.com/office/drawing/2014/main" id="{E7F1ECDC-4A85-4AAD-8A33-A0DB1AA40CCC}"/>
                          </a:ext>
                        </a:extLst>
                      </p:cNvPr>
                      <p:cNvPicPr/>
                      <p:nvPr/>
                    </p:nvPicPr>
                    <p:blipFill>
                      <a:blip r:embed="rId6"/>
                      <a:stretch>
                        <a:fillRect/>
                      </a:stretch>
                    </p:blipFill>
                    <p:spPr>
                      <a:xfrm>
                        <a:off x="4043318" y="3527148"/>
                        <a:ext cx="873125" cy="10795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16E1A146-62AC-4BF9-8D63-626AE5C5532E}"/>
              </a:ext>
            </a:extLst>
          </p:cNvPr>
          <p:cNvGraphicFramePr>
            <a:graphicFrameLocks noChangeAspect="1"/>
          </p:cNvGraphicFramePr>
          <p:nvPr>
            <p:extLst>
              <p:ext uri="{D42A27DB-BD31-4B8C-83A1-F6EECF244321}">
                <p14:modId xmlns:p14="http://schemas.microsoft.com/office/powerpoint/2010/main" val="1924624076"/>
              </p:ext>
            </p:extLst>
          </p:nvPr>
        </p:nvGraphicFramePr>
        <p:xfrm>
          <a:off x="4505042" y="4772114"/>
          <a:ext cx="276225" cy="398462"/>
        </p:xfrm>
        <a:graphic>
          <a:graphicData uri="http://schemas.openxmlformats.org/presentationml/2006/ole">
            <mc:AlternateContent xmlns:mc="http://schemas.openxmlformats.org/markup-compatibility/2006">
              <mc:Choice xmlns:v="urn:schemas-microsoft-com:vml" Requires="v">
                <p:oleObj name="Equation" r:id="rId7" imgW="114120" imgH="164880" progId="Equation.DSMT4">
                  <p:embed/>
                </p:oleObj>
              </mc:Choice>
              <mc:Fallback>
                <p:oleObj name="Equation" r:id="rId7" imgW="114120" imgH="164880" progId="Equation.DSMT4">
                  <p:embed/>
                  <p:pic>
                    <p:nvPicPr>
                      <p:cNvPr id="11" name="Object 10">
                        <a:extLst>
                          <a:ext uri="{FF2B5EF4-FFF2-40B4-BE49-F238E27FC236}">
                            <a16:creationId xmlns:a16="http://schemas.microsoft.com/office/drawing/2014/main" id="{16E1A146-62AC-4BF9-8D63-626AE5C5532E}"/>
                          </a:ext>
                        </a:extLst>
                      </p:cNvPr>
                      <p:cNvPicPr/>
                      <p:nvPr/>
                    </p:nvPicPr>
                    <p:blipFill>
                      <a:blip r:embed="rId8"/>
                      <a:stretch>
                        <a:fillRect/>
                      </a:stretch>
                    </p:blipFill>
                    <p:spPr>
                      <a:xfrm>
                        <a:off x="4505042" y="4772114"/>
                        <a:ext cx="276225" cy="39846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9CABC2E7-9572-4692-A8A1-486FB51632D7}"/>
              </a:ext>
            </a:extLst>
          </p:cNvPr>
          <p:cNvGraphicFramePr>
            <a:graphicFrameLocks noChangeAspect="1"/>
          </p:cNvGraphicFramePr>
          <p:nvPr>
            <p:extLst>
              <p:ext uri="{D42A27DB-BD31-4B8C-83A1-F6EECF244321}">
                <p14:modId xmlns:p14="http://schemas.microsoft.com/office/powerpoint/2010/main" val="3391422136"/>
              </p:ext>
            </p:extLst>
          </p:nvPr>
        </p:nvGraphicFramePr>
        <p:xfrm>
          <a:off x="3412331" y="2077067"/>
          <a:ext cx="2319338" cy="1079500"/>
        </p:xfrm>
        <a:graphic>
          <a:graphicData uri="http://schemas.openxmlformats.org/presentationml/2006/ole">
            <mc:AlternateContent xmlns:mc="http://schemas.openxmlformats.org/markup-compatibility/2006">
              <mc:Choice xmlns:v="urn:schemas-microsoft-com:vml" Requires="v">
                <p:oleObj name="Equation" r:id="rId9" imgW="1282680" imgH="596880" progId="Equation.DSMT4">
                  <p:embed/>
                </p:oleObj>
              </mc:Choice>
              <mc:Fallback>
                <p:oleObj name="Equation" r:id="rId9" imgW="1282680" imgH="596880" progId="Equation.DSMT4">
                  <p:embed/>
                  <p:pic>
                    <p:nvPicPr>
                      <p:cNvPr id="12" name="Object 11">
                        <a:extLst>
                          <a:ext uri="{FF2B5EF4-FFF2-40B4-BE49-F238E27FC236}">
                            <a16:creationId xmlns:a16="http://schemas.microsoft.com/office/drawing/2014/main" id="{9CABC2E7-9572-4692-A8A1-486FB51632D7}"/>
                          </a:ext>
                        </a:extLst>
                      </p:cNvPr>
                      <p:cNvPicPr/>
                      <p:nvPr/>
                    </p:nvPicPr>
                    <p:blipFill>
                      <a:blip r:embed="rId10"/>
                      <a:stretch>
                        <a:fillRect/>
                      </a:stretch>
                    </p:blipFill>
                    <p:spPr>
                      <a:xfrm>
                        <a:off x="3412331" y="2077067"/>
                        <a:ext cx="2319338" cy="10795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FB5520DA-FBE6-46B7-83E4-883C92675AA9}"/>
              </a:ext>
            </a:extLst>
          </p:cNvPr>
          <p:cNvGraphicFramePr>
            <a:graphicFrameLocks noChangeAspect="1"/>
          </p:cNvGraphicFramePr>
          <p:nvPr>
            <p:extLst>
              <p:ext uri="{D42A27DB-BD31-4B8C-83A1-F6EECF244321}">
                <p14:modId xmlns:p14="http://schemas.microsoft.com/office/powerpoint/2010/main" val="3284546648"/>
              </p:ext>
            </p:extLst>
          </p:nvPr>
        </p:nvGraphicFramePr>
        <p:xfrm>
          <a:off x="2894013" y="5059363"/>
          <a:ext cx="3157537" cy="1308100"/>
        </p:xfrm>
        <a:graphic>
          <a:graphicData uri="http://schemas.openxmlformats.org/presentationml/2006/ole">
            <mc:AlternateContent xmlns:mc="http://schemas.openxmlformats.org/markup-compatibility/2006">
              <mc:Choice xmlns:v="urn:schemas-microsoft-com:vml" Requires="v">
                <p:oleObj name="Equation" r:id="rId11" imgW="1434960" imgH="596880" progId="Equation.DSMT4">
                  <p:embed/>
                </p:oleObj>
              </mc:Choice>
              <mc:Fallback>
                <p:oleObj name="Equation" r:id="rId11" imgW="1434960" imgH="596880" progId="Equation.DSMT4">
                  <p:embed/>
                  <p:pic>
                    <p:nvPicPr>
                      <p:cNvPr id="17" name="Object 16">
                        <a:extLst>
                          <a:ext uri="{FF2B5EF4-FFF2-40B4-BE49-F238E27FC236}">
                            <a16:creationId xmlns:a16="http://schemas.microsoft.com/office/drawing/2014/main" id="{BE09728A-F951-4257-AC99-F7BDC78D7DC8}"/>
                          </a:ext>
                        </a:extLst>
                      </p:cNvPr>
                      <p:cNvPicPr/>
                      <p:nvPr/>
                    </p:nvPicPr>
                    <p:blipFill>
                      <a:blip r:embed="rId12"/>
                      <a:stretch>
                        <a:fillRect/>
                      </a:stretch>
                    </p:blipFill>
                    <p:spPr>
                      <a:xfrm>
                        <a:off x="2894013" y="5059363"/>
                        <a:ext cx="3157537" cy="13081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4BCE9274-83BC-4832-A9CC-F3A7BB56274B}"/>
              </a:ext>
            </a:extLst>
          </p:cNvPr>
          <p:cNvGraphicFramePr>
            <a:graphicFrameLocks noChangeAspect="1"/>
          </p:cNvGraphicFramePr>
          <p:nvPr>
            <p:extLst>
              <p:ext uri="{D42A27DB-BD31-4B8C-83A1-F6EECF244321}">
                <p14:modId xmlns:p14="http://schemas.microsoft.com/office/powerpoint/2010/main" val="773162598"/>
              </p:ext>
            </p:extLst>
          </p:nvPr>
        </p:nvGraphicFramePr>
        <p:xfrm>
          <a:off x="2273894" y="4763272"/>
          <a:ext cx="430212" cy="458787"/>
        </p:xfrm>
        <a:graphic>
          <a:graphicData uri="http://schemas.openxmlformats.org/presentationml/2006/ole">
            <mc:AlternateContent xmlns:mc="http://schemas.openxmlformats.org/markup-compatibility/2006">
              <mc:Choice xmlns:v="urn:schemas-microsoft-com:vml" Requires="v">
                <p:oleObj name="Equation" r:id="rId13" imgW="177480" imgH="190440" progId="Equation.DSMT4">
                  <p:embed/>
                </p:oleObj>
              </mc:Choice>
              <mc:Fallback>
                <p:oleObj name="Equation" r:id="rId13" imgW="177480" imgH="190440" progId="Equation.DSMT4">
                  <p:embed/>
                  <p:pic>
                    <p:nvPicPr>
                      <p:cNvPr id="11" name="Object 10">
                        <a:extLst>
                          <a:ext uri="{FF2B5EF4-FFF2-40B4-BE49-F238E27FC236}">
                            <a16:creationId xmlns:a16="http://schemas.microsoft.com/office/drawing/2014/main" id="{16E1A146-62AC-4BF9-8D63-626AE5C5532E}"/>
                          </a:ext>
                        </a:extLst>
                      </p:cNvPr>
                      <p:cNvPicPr/>
                      <p:nvPr/>
                    </p:nvPicPr>
                    <p:blipFill>
                      <a:blip r:embed="rId14"/>
                      <a:stretch>
                        <a:fillRect/>
                      </a:stretch>
                    </p:blipFill>
                    <p:spPr>
                      <a:xfrm>
                        <a:off x="2273894" y="4763272"/>
                        <a:ext cx="430212" cy="45878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38DFDA3B-6775-4CC8-8483-3A9026E03CA1}"/>
              </a:ext>
            </a:extLst>
          </p:cNvPr>
          <p:cNvGraphicFramePr>
            <a:graphicFrameLocks noChangeAspect="1"/>
          </p:cNvGraphicFramePr>
          <p:nvPr>
            <p:extLst>
              <p:ext uri="{D42A27DB-BD31-4B8C-83A1-F6EECF244321}">
                <p14:modId xmlns:p14="http://schemas.microsoft.com/office/powerpoint/2010/main" val="1767998500"/>
              </p:ext>
            </p:extLst>
          </p:nvPr>
        </p:nvGraphicFramePr>
        <p:xfrm>
          <a:off x="8045083" y="4776465"/>
          <a:ext cx="276225" cy="398462"/>
        </p:xfrm>
        <a:graphic>
          <a:graphicData uri="http://schemas.openxmlformats.org/presentationml/2006/ole">
            <mc:AlternateContent xmlns:mc="http://schemas.openxmlformats.org/markup-compatibility/2006">
              <mc:Choice xmlns:v="urn:schemas-microsoft-com:vml" Requires="v">
                <p:oleObj name="Equation" r:id="rId7" imgW="114120" imgH="164880" progId="Equation.DSMT4">
                  <p:embed/>
                </p:oleObj>
              </mc:Choice>
              <mc:Fallback>
                <p:oleObj name="Equation" r:id="rId7" imgW="114120" imgH="164880" progId="Equation.DSMT4">
                  <p:embed/>
                  <p:pic>
                    <p:nvPicPr>
                      <p:cNvPr id="11" name="Object 10">
                        <a:extLst>
                          <a:ext uri="{FF2B5EF4-FFF2-40B4-BE49-F238E27FC236}">
                            <a16:creationId xmlns:a16="http://schemas.microsoft.com/office/drawing/2014/main" id="{16E1A146-62AC-4BF9-8D63-626AE5C5532E}"/>
                          </a:ext>
                        </a:extLst>
                      </p:cNvPr>
                      <p:cNvPicPr/>
                      <p:nvPr/>
                    </p:nvPicPr>
                    <p:blipFill>
                      <a:blip r:embed="rId8"/>
                      <a:stretch>
                        <a:fillRect/>
                      </a:stretch>
                    </p:blipFill>
                    <p:spPr>
                      <a:xfrm>
                        <a:off x="8045083" y="4776465"/>
                        <a:ext cx="276225" cy="398462"/>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B24BCC14-BD52-4A8A-AC59-0EBC3DB37C4C}"/>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44918427"/>
      </p:ext>
    </p:extLst>
  </p:cSld>
  <p:clrMapOvr>
    <a:masterClrMapping/>
  </p:clrMapOvr>
  <mc:AlternateContent xmlns:mc="http://schemas.openxmlformats.org/markup-compatibility/2006" xmlns:p14="http://schemas.microsoft.com/office/powerpoint/2010/main">
    <mc:Choice Requires="p14">
      <p:transition spd="slow" p14:dur="2000" advTm="33589"/>
    </mc:Choice>
    <mc:Fallback xmlns="">
      <p:transition spd="slow" advTm="33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Point on the line closest to a given point</a:t>
            </a:r>
            <a:endParaRPr lang="en-CA" b="1" dirty="0"/>
          </a:p>
        </p:txBody>
      </p:sp>
      <p:sp>
        <p:nvSpPr>
          <p:cNvPr id="3" name="Content Placeholder 2"/>
          <p:cNvSpPr>
            <a:spLocks noGrp="1"/>
          </p:cNvSpPr>
          <p:nvPr>
            <p:ph idx="1"/>
          </p:nvPr>
        </p:nvSpPr>
        <p:spPr>
          <a:xfrm>
            <a:off x="457199" y="1600200"/>
            <a:ext cx="8166847" cy="4525963"/>
          </a:xfrm>
        </p:spPr>
        <p:txBody>
          <a:bodyPr/>
          <a:lstStyle/>
          <a:p>
            <a:r>
              <a:rPr lang="en-US" dirty="0"/>
              <a:t>Given this closest point</a:t>
            </a:r>
          </a:p>
          <a:p>
            <a:endParaRPr lang="en-US" dirty="0"/>
          </a:p>
          <a:p>
            <a:endParaRPr lang="en-US" dirty="0"/>
          </a:p>
          <a:p>
            <a:endParaRPr lang="en-US" dirty="0"/>
          </a:p>
          <a:p>
            <a:pPr marL="0" indent="0">
              <a:buNone/>
            </a:pPr>
            <a:r>
              <a:rPr lang="en-US" dirty="0"/>
              <a:t>      we also have that the coefficient of      is  </a:t>
            </a:r>
          </a:p>
          <a:p>
            <a:pPr lvl="1"/>
            <a:endParaRPr lang="en-US" dirty="0"/>
          </a:p>
          <a:p>
            <a:pPr lvl="1"/>
            <a:endParaRPr lang="en-US" dirty="0"/>
          </a:p>
          <a:p>
            <a:r>
              <a:rPr lang="en-US" dirty="0"/>
              <a:t>Thus, if we are using meters,</a:t>
            </a:r>
            <a:br>
              <a:rPr lang="en-US" dirty="0"/>
            </a:br>
            <a:r>
              <a:rPr lang="en-US" dirty="0"/>
              <a:t>	     this closest point is 0.52 m from the point</a:t>
            </a:r>
          </a:p>
          <a:p>
            <a:pPr lvl="1"/>
            <a:r>
              <a:rPr lang="en-US" dirty="0"/>
              <a:t>You can verify yourself that this is indeed the closest point to </a:t>
            </a:r>
            <a:r>
              <a:rPr lang="en-US" b="1" dirty="0"/>
              <a:t>w</a:t>
            </a:r>
            <a:r>
              <a:rPr lang="en-US" dirty="0"/>
              <a:t> </a:t>
            </a:r>
          </a:p>
        </p:txBody>
      </p:sp>
      <p:sp>
        <p:nvSpPr>
          <p:cNvPr id="4" name="Footer Placeholder 3"/>
          <p:cNvSpPr>
            <a:spLocks noGrp="1"/>
          </p:cNvSpPr>
          <p:nvPr>
            <p:ph type="ftr" sz="quarter" idx="11"/>
          </p:nvPr>
        </p:nvSpPr>
        <p:spPr/>
        <p:txBody>
          <a:bodyPr/>
          <a:lstStyle/>
          <a:p>
            <a:r>
              <a:rPr lang="en-US"/>
              <a:t>The vector representation of a line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13" name="Object 12">
            <a:extLst>
              <a:ext uri="{FF2B5EF4-FFF2-40B4-BE49-F238E27FC236}">
                <a16:creationId xmlns:a16="http://schemas.microsoft.com/office/drawing/2014/main" id="{FB5520DA-FBE6-46B7-83E4-883C92675AA9}"/>
              </a:ext>
            </a:extLst>
          </p:cNvPr>
          <p:cNvGraphicFramePr>
            <a:graphicFrameLocks noChangeAspect="1"/>
          </p:cNvGraphicFramePr>
          <p:nvPr>
            <p:extLst>
              <p:ext uri="{D42A27DB-BD31-4B8C-83A1-F6EECF244321}">
                <p14:modId xmlns:p14="http://schemas.microsoft.com/office/powerpoint/2010/main" val="4224567254"/>
              </p:ext>
            </p:extLst>
          </p:nvPr>
        </p:nvGraphicFramePr>
        <p:xfrm>
          <a:off x="2993231" y="1901825"/>
          <a:ext cx="3157537" cy="1308100"/>
        </p:xfrm>
        <a:graphic>
          <a:graphicData uri="http://schemas.openxmlformats.org/presentationml/2006/ole">
            <mc:AlternateContent xmlns:mc="http://schemas.openxmlformats.org/markup-compatibility/2006">
              <mc:Choice xmlns:v="urn:schemas-microsoft-com:vml" Requires="v">
                <p:oleObj name="Equation" r:id="rId5" imgW="1434960" imgH="596880" progId="Equation.DSMT4">
                  <p:embed/>
                </p:oleObj>
              </mc:Choice>
              <mc:Fallback>
                <p:oleObj name="Equation" r:id="rId5" imgW="1434960" imgH="596880" progId="Equation.DSMT4">
                  <p:embed/>
                  <p:pic>
                    <p:nvPicPr>
                      <p:cNvPr id="13" name="Object 12">
                        <a:extLst>
                          <a:ext uri="{FF2B5EF4-FFF2-40B4-BE49-F238E27FC236}">
                            <a16:creationId xmlns:a16="http://schemas.microsoft.com/office/drawing/2014/main" id="{FB5520DA-FBE6-46B7-83E4-883C92675AA9}"/>
                          </a:ext>
                        </a:extLst>
                      </p:cNvPr>
                      <p:cNvPicPr/>
                      <p:nvPr/>
                    </p:nvPicPr>
                    <p:blipFill>
                      <a:blip r:embed="rId6"/>
                      <a:stretch>
                        <a:fillRect/>
                      </a:stretch>
                    </p:blipFill>
                    <p:spPr>
                      <a:xfrm>
                        <a:off x="2993231" y="1901825"/>
                        <a:ext cx="3157537" cy="13081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73AAB7D5-BD0E-489B-B3C1-5E0584A339FB}"/>
              </a:ext>
            </a:extLst>
          </p:cNvPr>
          <p:cNvGraphicFramePr>
            <a:graphicFrameLocks noChangeAspect="1"/>
          </p:cNvGraphicFramePr>
          <p:nvPr>
            <p:extLst>
              <p:ext uri="{D42A27DB-BD31-4B8C-83A1-F6EECF244321}">
                <p14:modId xmlns:p14="http://schemas.microsoft.com/office/powerpoint/2010/main" val="3979368804"/>
              </p:ext>
            </p:extLst>
          </p:nvPr>
        </p:nvGraphicFramePr>
        <p:xfrm>
          <a:off x="3660837" y="3648076"/>
          <a:ext cx="2039938" cy="473075"/>
        </p:xfrm>
        <a:graphic>
          <a:graphicData uri="http://schemas.openxmlformats.org/presentationml/2006/ole">
            <mc:AlternateContent xmlns:mc="http://schemas.openxmlformats.org/markup-compatibility/2006">
              <mc:Choice xmlns:v="urn:schemas-microsoft-com:vml" Requires="v">
                <p:oleObj name="Equation" r:id="rId7" imgW="927000" imgH="215640" progId="Equation.DSMT4">
                  <p:embed/>
                </p:oleObj>
              </mc:Choice>
              <mc:Fallback>
                <p:oleObj name="Equation" r:id="rId7" imgW="927000" imgH="215640" progId="Equation.DSMT4">
                  <p:embed/>
                  <p:pic>
                    <p:nvPicPr>
                      <p:cNvPr id="13" name="Object 12">
                        <a:extLst>
                          <a:ext uri="{FF2B5EF4-FFF2-40B4-BE49-F238E27FC236}">
                            <a16:creationId xmlns:a16="http://schemas.microsoft.com/office/drawing/2014/main" id="{FB5520DA-FBE6-46B7-83E4-883C92675AA9}"/>
                          </a:ext>
                        </a:extLst>
                      </p:cNvPr>
                      <p:cNvPicPr/>
                      <p:nvPr/>
                    </p:nvPicPr>
                    <p:blipFill>
                      <a:blip r:embed="rId8"/>
                      <a:stretch>
                        <a:fillRect/>
                      </a:stretch>
                    </p:blipFill>
                    <p:spPr>
                      <a:xfrm>
                        <a:off x="3660837" y="3648076"/>
                        <a:ext cx="2039938" cy="4730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7033D8C3-442C-4D3D-AC8D-6BFD6E4717DF}"/>
              </a:ext>
            </a:extLst>
          </p:cNvPr>
          <p:cNvGraphicFramePr>
            <a:graphicFrameLocks noChangeAspect="1"/>
          </p:cNvGraphicFramePr>
          <p:nvPr>
            <p:extLst>
              <p:ext uri="{D42A27DB-BD31-4B8C-83A1-F6EECF244321}">
                <p14:modId xmlns:p14="http://schemas.microsoft.com/office/powerpoint/2010/main" val="3226769238"/>
              </p:ext>
            </p:extLst>
          </p:nvPr>
        </p:nvGraphicFramePr>
        <p:xfrm>
          <a:off x="5075157" y="3245879"/>
          <a:ext cx="250825" cy="361950"/>
        </p:xfrm>
        <a:graphic>
          <a:graphicData uri="http://schemas.openxmlformats.org/presentationml/2006/ole">
            <mc:AlternateContent xmlns:mc="http://schemas.openxmlformats.org/markup-compatibility/2006">
              <mc:Choice xmlns:v="urn:schemas-microsoft-com:vml" Requires="v">
                <p:oleObj name="Equation" r:id="rId9" imgW="114120" imgH="164880" progId="Equation.DSMT4">
                  <p:embed/>
                </p:oleObj>
              </mc:Choice>
              <mc:Fallback>
                <p:oleObj name="Equation" r:id="rId9" imgW="114120" imgH="164880" progId="Equation.DSMT4">
                  <p:embed/>
                  <p:pic>
                    <p:nvPicPr>
                      <p:cNvPr id="14" name="Object 13">
                        <a:extLst>
                          <a:ext uri="{FF2B5EF4-FFF2-40B4-BE49-F238E27FC236}">
                            <a16:creationId xmlns:a16="http://schemas.microsoft.com/office/drawing/2014/main" id="{73AAB7D5-BD0E-489B-B3C1-5E0584A339FB}"/>
                          </a:ext>
                        </a:extLst>
                      </p:cNvPr>
                      <p:cNvPicPr/>
                      <p:nvPr/>
                    </p:nvPicPr>
                    <p:blipFill>
                      <a:blip r:embed="rId10"/>
                      <a:stretch>
                        <a:fillRect/>
                      </a:stretch>
                    </p:blipFill>
                    <p:spPr>
                      <a:xfrm>
                        <a:off x="5075157" y="3245879"/>
                        <a:ext cx="250825" cy="36195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8E167EBA-4990-46C3-84E2-B60A1507B333}"/>
              </a:ext>
            </a:extLst>
          </p:cNvPr>
          <p:cNvGraphicFramePr>
            <a:graphicFrameLocks noChangeAspect="1"/>
          </p:cNvGraphicFramePr>
          <p:nvPr>
            <p:extLst>
              <p:ext uri="{D42A27DB-BD31-4B8C-83A1-F6EECF244321}">
                <p14:modId xmlns:p14="http://schemas.microsoft.com/office/powerpoint/2010/main" val="3617766446"/>
              </p:ext>
            </p:extLst>
          </p:nvPr>
        </p:nvGraphicFramePr>
        <p:xfrm>
          <a:off x="6755279" y="4768384"/>
          <a:ext cx="390525" cy="417512"/>
        </p:xfrm>
        <a:graphic>
          <a:graphicData uri="http://schemas.openxmlformats.org/presentationml/2006/ole">
            <mc:AlternateContent xmlns:mc="http://schemas.openxmlformats.org/markup-compatibility/2006">
              <mc:Choice xmlns:v="urn:schemas-microsoft-com:vml" Requires="v">
                <p:oleObj name="Equation" r:id="rId11" imgW="177480" imgH="190440" progId="Equation.DSMT4">
                  <p:embed/>
                </p:oleObj>
              </mc:Choice>
              <mc:Fallback>
                <p:oleObj name="Equation" r:id="rId11" imgW="177480" imgH="190440" progId="Equation.DSMT4">
                  <p:embed/>
                  <p:pic>
                    <p:nvPicPr>
                      <p:cNvPr id="13" name="Object 12">
                        <a:extLst>
                          <a:ext uri="{FF2B5EF4-FFF2-40B4-BE49-F238E27FC236}">
                            <a16:creationId xmlns:a16="http://schemas.microsoft.com/office/drawing/2014/main" id="{FB5520DA-FBE6-46B7-83E4-883C92675AA9}"/>
                          </a:ext>
                        </a:extLst>
                      </p:cNvPr>
                      <p:cNvPicPr/>
                      <p:nvPr/>
                    </p:nvPicPr>
                    <p:blipFill>
                      <a:blip r:embed="rId12"/>
                      <a:stretch>
                        <a:fillRect/>
                      </a:stretch>
                    </p:blipFill>
                    <p:spPr>
                      <a:xfrm>
                        <a:off x="6755279" y="4768384"/>
                        <a:ext cx="390525" cy="417512"/>
                      </a:xfrm>
                      <a:prstGeom prst="rect">
                        <a:avLst/>
                      </a:prstGeom>
                    </p:spPr>
                  </p:pic>
                </p:oleObj>
              </mc:Fallback>
            </mc:AlternateContent>
          </a:graphicData>
        </a:graphic>
      </p:graphicFrame>
      <p:pic>
        <p:nvPicPr>
          <p:cNvPr id="18" name="Audio 17">
            <a:hlinkClick r:id="" action="ppaction://media"/>
            <a:extLst>
              <a:ext uri="{FF2B5EF4-FFF2-40B4-BE49-F238E27FC236}">
                <a16:creationId xmlns:a16="http://schemas.microsoft.com/office/drawing/2014/main" id="{DC902277-929B-4188-8582-9996A481D629}"/>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25808760"/>
      </p:ext>
    </p:extLst>
  </p:cSld>
  <p:clrMapOvr>
    <a:masterClrMapping/>
  </p:clrMapOvr>
  <mc:AlternateContent xmlns:mc="http://schemas.openxmlformats.org/markup-compatibility/2006" xmlns:p14="http://schemas.microsoft.com/office/powerpoint/2010/main">
    <mc:Choice Requires="p14">
      <p:transition spd="slow" p14:dur="2000" advTm="56928"/>
    </mc:Choice>
    <mc:Fallback xmlns="">
      <p:transition spd="slow" advTm="56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Minimum distance to a line from a given point</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You can also calculate the distance to the line as follows:</a:t>
            </a:r>
          </a:p>
          <a:p>
            <a:endParaRPr lang="en-US" dirty="0"/>
          </a:p>
          <a:p>
            <a:endParaRPr lang="en-US" dirty="0"/>
          </a:p>
          <a:p>
            <a:pPr lvl="1"/>
            <a:r>
              <a:rPr lang="en-US" dirty="0"/>
              <a:t>You can derive this yourself by calculating</a:t>
            </a:r>
          </a:p>
          <a:p>
            <a:pPr marL="457200" lvl="1" indent="0">
              <a:buNone/>
            </a:pPr>
            <a:endParaRPr lang="en-US" dirty="0"/>
          </a:p>
          <a:p>
            <a:pPr marL="457200" lvl="1" indent="0">
              <a:buNone/>
            </a:pPr>
            <a:endParaRPr lang="en-US" dirty="0"/>
          </a:p>
          <a:p>
            <a:pPr lvl="1"/>
            <a:r>
              <a:rPr lang="en-US" dirty="0"/>
              <a:t>In this example, the distance was approximately 21.166 m</a:t>
            </a:r>
          </a:p>
          <a:p>
            <a:pPr marL="0" indent="0">
              <a:buNone/>
            </a:pPr>
            <a:r>
              <a:rPr lang="en-US" dirty="0"/>
              <a:t>      </a:t>
            </a:r>
          </a:p>
        </p:txBody>
      </p:sp>
      <p:sp>
        <p:nvSpPr>
          <p:cNvPr id="4" name="Footer Placeholder 3"/>
          <p:cNvSpPr>
            <a:spLocks noGrp="1"/>
          </p:cNvSpPr>
          <p:nvPr>
            <p:ph type="ftr" sz="quarter" idx="11"/>
          </p:nvPr>
        </p:nvSpPr>
        <p:spPr/>
        <p:txBody>
          <a:bodyPr/>
          <a:lstStyle/>
          <a:p>
            <a:r>
              <a:rPr lang="en-US"/>
              <a:t>The vector representation of a line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13" name="Object 12">
            <a:extLst>
              <a:ext uri="{FF2B5EF4-FFF2-40B4-BE49-F238E27FC236}">
                <a16:creationId xmlns:a16="http://schemas.microsoft.com/office/drawing/2014/main" id="{FB5520DA-FBE6-46B7-83E4-883C92675AA9}"/>
              </a:ext>
            </a:extLst>
          </p:cNvPr>
          <p:cNvGraphicFramePr>
            <a:graphicFrameLocks noChangeAspect="1"/>
          </p:cNvGraphicFramePr>
          <p:nvPr>
            <p:extLst>
              <p:ext uri="{D42A27DB-BD31-4B8C-83A1-F6EECF244321}">
                <p14:modId xmlns:p14="http://schemas.microsoft.com/office/powerpoint/2010/main" val="2287588612"/>
              </p:ext>
            </p:extLst>
          </p:nvPr>
        </p:nvGraphicFramePr>
        <p:xfrm>
          <a:off x="2833688" y="1946275"/>
          <a:ext cx="3827462" cy="611188"/>
        </p:xfrm>
        <a:graphic>
          <a:graphicData uri="http://schemas.openxmlformats.org/presentationml/2006/ole">
            <mc:AlternateContent xmlns:mc="http://schemas.openxmlformats.org/markup-compatibility/2006">
              <mc:Choice xmlns:v="urn:schemas-microsoft-com:vml" Requires="v">
                <p:oleObj name="Equation" r:id="rId5" imgW="1739880" imgH="279360" progId="Equation.DSMT4">
                  <p:embed/>
                </p:oleObj>
              </mc:Choice>
              <mc:Fallback>
                <p:oleObj name="Equation" r:id="rId5" imgW="1739880" imgH="279360" progId="Equation.DSMT4">
                  <p:embed/>
                  <p:pic>
                    <p:nvPicPr>
                      <p:cNvPr id="13" name="Object 12">
                        <a:extLst>
                          <a:ext uri="{FF2B5EF4-FFF2-40B4-BE49-F238E27FC236}">
                            <a16:creationId xmlns:a16="http://schemas.microsoft.com/office/drawing/2014/main" id="{FB5520DA-FBE6-46B7-83E4-883C92675AA9}"/>
                          </a:ext>
                        </a:extLst>
                      </p:cNvPr>
                      <p:cNvPicPr/>
                      <p:nvPr/>
                    </p:nvPicPr>
                    <p:blipFill>
                      <a:blip r:embed="rId6"/>
                      <a:stretch>
                        <a:fillRect/>
                      </a:stretch>
                    </p:blipFill>
                    <p:spPr>
                      <a:xfrm>
                        <a:off x="2833688" y="1946275"/>
                        <a:ext cx="3827462" cy="611188"/>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FCA9B5A8-854C-46E4-842C-66810B485753}"/>
              </a:ext>
            </a:extLst>
          </p:cNvPr>
          <p:cNvGraphicFramePr>
            <a:graphicFrameLocks noChangeAspect="1"/>
          </p:cNvGraphicFramePr>
          <p:nvPr>
            <p:extLst>
              <p:ext uri="{D42A27DB-BD31-4B8C-83A1-F6EECF244321}">
                <p14:modId xmlns:p14="http://schemas.microsoft.com/office/powerpoint/2010/main" val="1560533594"/>
              </p:ext>
            </p:extLst>
          </p:nvPr>
        </p:nvGraphicFramePr>
        <p:xfrm>
          <a:off x="1325563" y="3200400"/>
          <a:ext cx="6673850" cy="584200"/>
        </p:xfrm>
        <a:graphic>
          <a:graphicData uri="http://schemas.openxmlformats.org/presentationml/2006/ole">
            <mc:AlternateContent xmlns:mc="http://schemas.openxmlformats.org/markup-compatibility/2006">
              <mc:Choice xmlns:v="urn:schemas-microsoft-com:vml" Requires="v">
                <p:oleObj name="Equation" r:id="rId7" imgW="3035160" imgH="266400" progId="Equation.DSMT4">
                  <p:embed/>
                </p:oleObj>
              </mc:Choice>
              <mc:Fallback>
                <p:oleObj name="Equation" r:id="rId7" imgW="3035160" imgH="266400" progId="Equation.DSMT4">
                  <p:embed/>
                  <p:pic>
                    <p:nvPicPr>
                      <p:cNvPr id="13" name="Object 12">
                        <a:extLst>
                          <a:ext uri="{FF2B5EF4-FFF2-40B4-BE49-F238E27FC236}">
                            <a16:creationId xmlns:a16="http://schemas.microsoft.com/office/drawing/2014/main" id="{FB5520DA-FBE6-46B7-83E4-883C92675AA9}"/>
                          </a:ext>
                        </a:extLst>
                      </p:cNvPr>
                      <p:cNvPicPr/>
                      <p:nvPr/>
                    </p:nvPicPr>
                    <p:blipFill>
                      <a:blip r:embed="rId8"/>
                      <a:stretch>
                        <a:fillRect/>
                      </a:stretch>
                    </p:blipFill>
                    <p:spPr>
                      <a:xfrm>
                        <a:off x="1325563" y="3200400"/>
                        <a:ext cx="6673850" cy="584200"/>
                      </a:xfrm>
                      <a:prstGeom prst="rect">
                        <a:avLst/>
                      </a:prstGeom>
                    </p:spPr>
                  </p:pic>
                </p:oleObj>
              </mc:Fallback>
            </mc:AlternateContent>
          </a:graphicData>
        </a:graphic>
      </p:graphicFrame>
      <p:pic>
        <p:nvPicPr>
          <p:cNvPr id="19" name="Audio 18">
            <a:hlinkClick r:id="" action="ppaction://media"/>
            <a:extLst>
              <a:ext uri="{FF2B5EF4-FFF2-40B4-BE49-F238E27FC236}">
                <a16:creationId xmlns:a16="http://schemas.microsoft.com/office/drawing/2014/main" id="{88E07EC0-25BF-4CB0-8C20-D551A7D76EE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92638413"/>
      </p:ext>
    </p:extLst>
  </p:cSld>
  <p:clrMapOvr>
    <a:masterClrMapping/>
  </p:clrMapOvr>
  <mc:AlternateContent xmlns:mc="http://schemas.openxmlformats.org/markup-compatibility/2006" xmlns:p14="http://schemas.microsoft.com/office/powerpoint/2010/main">
    <mc:Choice Requires="p14">
      <p:transition spd="slow" p14:dur="2000" advTm="51285"/>
    </mc:Choice>
    <mc:Fallback xmlns="">
      <p:transition spd="slow" advTm="51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R</a:t>
            </a:r>
            <a:r>
              <a:rPr lang="en-US" i="1" baseline="30000"/>
              <a:t>n</a:t>
            </a:r>
            <a:endParaRPr lang="en-CA" b="1" i="1" dirty="0"/>
          </a:p>
        </p:txBody>
      </p:sp>
      <p:sp>
        <p:nvSpPr>
          <p:cNvPr id="3" name="Content Placeholder 2"/>
          <p:cNvSpPr>
            <a:spLocks noGrp="1"/>
          </p:cNvSpPr>
          <p:nvPr>
            <p:ph idx="1"/>
          </p:nvPr>
        </p:nvSpPr>
        <p:spPr>
          <a:xfrm>
            <a:off x="457200" y="1600200"/>
            <a:ext cx="8032044" cy="4525963"/>
          </a:xfrm>
        </p:spPr>
        <p:txBody>
          <a:bodyPr/>
          <a:lstStyle/>
          <a:p>
            <a:r>
              <a:rPr lang="en-US" dirty="0"/>
              <a:t>Note that there is nothing in this topic specific to </a:t>
            </a:r>
            <a:r>
              <a:rPr lang="en-US" b="1" dirty="0"/>
              <a:t>R</a:t>
            </a:r>
            <a:r>
              <a:rPr lang="en-US" baseline="30000" dirty="0"/>
              <a:t>3</a:t>
            </a:r>
            <a:endParaRPr lang="en-US" dirty="0"/>
          </a:p>
          <a:p>
            <a:pPr lvl="1"/>
            <a:r>
              <a:rPr lang="en-US" dirty="0"/>
              <a:t>Consequently, all these techniques can be used in </a:t>
            </a:r>
            <a:r>
              <a:rPr lang="en-US" b="1" dirty="0"/>
              <a:t>R</a:t>
            </a:r>
            <a:r>
              <a:rPr lang="en-US" i="1" baseline="30000" dirty="0"/>
              <a:t>n</a:t>
            </a:r>
            <a:endParaRPr lang="en-US" i="1" dirty="0"/>
          </a:p>
        </p:txBody>
      </p:sp>
      <p:sp>
        <p:nvSpPr>
          <p:cNvPr id="4" name="Footer Placeholder 3"/>
          <p:cNvSpPr>
            <a:spLocks noGrp="1"/>
          </p:cNvSpPr>
          <p:nvPr>
            <p:ph type="ftr" sz="quarter" idx="11"/>
          </p:nvPr>
        </p:nvSpPr>
        <p:spPr/>
        <p:txBody>
          <a:bodyPr/>
          <a:lstStyle/>
          <a:p>
            <a:r>
              <a:rPr lang="en-US"/>
              <a:t>The vector representation of a line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13</a:t>
            </a:fld>
            <a:endParaRPr lang="en-CA"/>
          </a:p>
        </p:txBody>
      </p:sp>
      <p:pic>
        <p:nvPicPr>
          <p:cNvPr id="5" name="Audio 4">
            <a:hlinkClick r:id="" action="ppaction://media"/>
            <a:extLst>
              <a:ext uri="{FF2B5EF4-FFF2-40B4-BE49-F238E27FC236}">
                <a16:creationId xmlns:a16="http://schemas.microsoft.com/office/drawing/2014/main" id="{8D0EC9B0-7D5E-44EA-B728-D7F4FCB77EE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27700959"/>
      </p:ext>
    </p:extLst>
  </p:cSld>
  <p:clrMapOvr>
    <a:masterClrMapping/>
  </p:clrMapOvr>
  <mc:AlternateContent xmlns:mc="http://schemas.openxmlformats.org/markup-compatibility/2006" xmlns:p14="http://schemas.microsoft.com/office/powerpoint/2010/main">
    <mc:Choice Requires="p14">
      <p:transition spd="slow" p14:dur="2000" advTm="22884"/>
    </mc:Choice>
    <mc:Fallback xmlns="">
      <p:transition spd="slow" advTm="22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Understand the vector representation of a line</a:t>
            </a:r>
          </a:p>
          <a:p>
            <a:pPr lvl="1"/>
            <a:r>
              <a:rPr lang="en-US" dirty="0"/>
              <a:t>Know how to find the ideal representation</a:t>
            </a:r>
          </a:p>
          <a:p>
            <a:pPr lvl="1"/>
            <a:r>
              <a:rPr lang="en-US" dirty="0"/>
              <a:t>Can use this representation to find the point on the line</a:t>
            </a:r>
            <a:br>
              <a:rPr lang="en-US" dirty="0"/>
            </a:br>
            <a:r>
              <a:rPr lang="en-US" dirty="0"/>
              <a:t>closest to a given point </a:t>
            </a:r>
            <a:r>
              <a:rPr lang="en-US" b="1" dirty="0"/>
              <a:t>w</a:t>
            </a:r>
            <a:endParaRPr lang="en-US" dirty="0"/>
          </a:p>
          <a:p>
            <a:pPr lvl="1"/>
            <a:r>
              <a:rPr lang="en-US" dirty="0"/>
              <a:t>Are aware of a formula to calculate the minimum distance</a:t>
            </a:r>
            <a:br>
              <a:rPr lang="en-US" dirty="0"/>
            </a:br>
            <a:r>
              <a:rPr lang="en-US" dirty="0"/>
              <a:t>from </a:t>
            </a:r>
            <a:r>
              <a:rPr lang="en-US" b="1" dirty="0"/>
              <a:t>w</a:t>
            </a:r>
            <a:r>
              <a:rPr lang="en-US" dirty="0"/>
              <a:t> to that line</a:t>
            </a:r>
          </a:p>
          <a:p>
            <a:pPr marL="914400" lvl="2" indent="0">
              <a:buNone/>
            </a:pPr>
            <a:endParaRPr lang="en-US" dirty="0"/>
          </a:p>
        </p:txBody>
      </p:sp>
      <p:sp>
        <p:nvSpPr>
          <p:cNvPr id="4" name="Footer Placeholder 3"/>
          <p:cNvSpPr>
            <a:spLocks noGrp="1"/>
          </p:cNvSpPr>
          <p:nvPr>
            <p:ph type="ftr" sz="quarter" idx="11"/>
          </p:nvPr>
        </p:nvSpPr>
        <p:spPr/>
        <p:txBody>
          <a:bodyPr/>
          <a:lstStyle/>
          <a:p>
            <a:r>
              <a:rPr lang="en-US"/>
              <a:t>The vector representation of a line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5" name="Audio 4">
            <a:hlinkClick r:id="" action="ppaction://media"/>
            <a:extLst>
              <a:ext uri="{FF2B5EF4-FFF2-40B4-BE49-F238E27FC236}">
                <a16:creationId xmlns:a16="http://schemas.microsoft.com/office/drawing/2014/main" id="{021858AA-E34C-42F2-8ABF-DA55DCEAAFC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27773"/>
    </mc:Choice>
    <mc:Fallback xmlns="">
      <p:transition spd="slow" advTm="27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https://en.wikipedia.org/wiki/Line_(geometry)</a:t>
            </a:r>
          </a:p>
        </p:txBody>
      </p:sp>
      <p:sp>
        <p:nvSpPr>
          <p:cNvPr id="4" name="Footer Placeholder 3"/>
          <p:cNvSpPr>
            <a:spLocks noGrp="1"/>
          </p:cNvSpPr>
          <p:nvPr>
            <p:ph type="ftr" sz="quarter" idx="11"/>
          </p:nvPr>
        </p:nvSpPr>
        <p:spPr/>
        <p:txBody>
          <a:bodyPr/>
          <a:lstStyle/>
          <a:p>
            <a:r>
              <a:rPr lang="en-US"/>
              <a:t>The vector representation of a line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The vector representation of a line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The vector representation of a line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17</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The vector representation of a line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18</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a:t>Describe </a:t>
            </a:r>
            <a:r>
              <a:rPr lang="en-US" dirty="0"/>
              <a:t>the vector representation of a line</a:t>
            </a:r>
          </a:p>
          <a:p>
            <a:pPr lvl="1"/>
            <a:r>
              <a:rPr lang="en-US" dirty="0"/>
              <a:t>Derive an ideal representation</a:t>
            </a:r>
          </a:p>
          <a:p>
            <a:pPr lvl="1"/>
            <a:r>
              <a:rPr lang="en-US" dirty="0"/>
              <a:t>Determine the point on the line closest to a given point </a:t>
            </a:r>
            <a:r>
              <a:rPr lang="en-US" b="1" dirty="0"/>
              <a:t>w</a:t>
            </a:r>
            <a:r>
              <a:rPr lang="en-US" dirty="0"/>
              <a:t> using this ideal representation</a:t>
            </a:r>
          </a:p>
          <a:p>
            <a:pPr lvl="1"/>
            <a:r>
              <a:rPr lang="en-US" dirty="0"/>
              <a:t>Find a formula for the minimum distance from </a:t>
            </a:r>
            <a:r>
              <a:rPr lang="en-US" b="1" dirty="0"/>
              <a:t>w</a:t>
            </a:r>
            <a:r>
              <a:rPr lang="en-US" dirty="0"/>
              <a:t> to that line</a:t>
            </a:r>
          </a:p>
        </p:txBody>
      </p:sp>
      <p:sp>
        <p:nvSpPr>
          <p:cNvPr id="4" name="Footer Placeholder 3"/>
          <p:cNvSpPr>
            <a:spLocks noGrp="1"/>
          </p:cNvSpPr>
          <p:nvPr>
            <p:ph type="ftr" sz="quarter" idx="11"/>
          </p:nvPr>
        </p:nvSpPr>
        <p:spPr/>
        <p:txBody>
          <a:bodyPr/>
          <a:lstStyle/>
          <a:p>
            <a:r>
              <a:rPr lang="en-US"/>
              <a:t>The vector representation of a line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0B048FAD-0DD9-4485-8668-D9A257AED3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32100"/>
    </mc:Choice>
    <mc:Fallback xmlns="">
      <p:transition spd="slow" advTm="32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D3C92203-5ECD-4625-8B0C-B706C1C06DE1}"/>
              </a:ext>
            </a:extLst>
          </p:cNvPr>
          <p:cNvCxnSpPr>
            <a:cxnSpLocks/>
          </p:cNvCxnSpPr>
          <p:nvPr/>
        </p:nvCxnSpPr>
        <p:spPr>
          <a:xfrm flipH="1">
            <a:off x="4540205" y="3915000"/>
            <a:ext cx="1435608" cy="969264"/>
          </a:xfrm>
          <a:prstGeom prst="line">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Vector representation of a line</a:t>
            </a:r>
            <a:endParaRPr lang="en-CA" dirty="0"/>
          </a:p>
        </p:txBody>
      </p:sp>
      <p:sp>
        <p:nvSpPr>
          <p:cNvPr id="3" name="Content Placeholder 2"/>
          <p:cNvSpPr>
            <a:spLocks noGrp="1"/>
          </p:cNvSpPr>
          <p:nvPr>
            <p:ph idx="1"/>
          </p:nvPr>
        </p:nvSpPr>
        <p:spPr>
          <a:xfrm>
            <a:off x="457200" y="1600200"/>
            <a:ext cx="8032044" cy="4525963"/>
          </a:xfrm>
        </p:spPr>
        <p:txBody>
          <a:bodyPr/>
          <a:lstStyle/>
          <a:p>
            <a:r>
              <a:rPr lang="en-US" dirty="0"/>
              <a:t>In </a:t>
            </a:r>
            <a:r>
              <a:rPr lang="en-US" b="1" dirty="0">
                <a:latin typeface="Times New Roman" panose="02020603050405020304" pitchFamily="18" charset="0"/>
              </a:rPr>
              <a:t>R</a:t>
            </a:r>
            <a:r>
              <a:rPr lang="en-US" baseline="30000" dirty="0">
                <a:latin typeface="Times New Roman" panose="02020603050405020304" pitchFamily="18" charset="0"/>
              </a:rPr>
              <a:t>3</a:t>
            </a:r>
            <a:r>
              <a:rPr lang="en-US" dirty="0"/>
              <a:t>, a vector representation of a line is </a:t>
            </a:r>
            <a:r>
              <a:rPr lang="en-US" b="1" dirty="0">
                <a:latin typeface="Times New Roman" panose="02020603050405020304" pitchFamily="18" charset="0"/>
              </a:rPr>
              <a:t>u</a:t>
            </a:r>
            <a:r>
              <a:rPr lang="en-US" dirty="0">
                <a:latin typeface="Times New Roman" panose="02020603050405020304" pitchFamily="18" charset="0"/>
              </a:rPr>
              <a:t> + </a:t>
            </a:r>
            <a:r>
              <a:rPr lang="en-US" i="1" dirty="0">
                <a:latin typeface="Symbol" panose="05050102010706020507" pitchFamily="18" charset="2"/>
              </a:rPr>
              <a:t>a </a:t>
            </a:r>
            <a:r>
              <a:rPr lang="en-US" b="1" dirty="0">
                <a:latin typeface="Times New Roman" panose="02020603050405020304" pitchFamily="18" charset="0"/>
              </a:rPr>
              <a:t>v</a:t>
            </a:r>
            <a:r>
              <a:rPr lang="en-US" dirty="0"/>
              <a:t> where</a:t>
            </a:r>
          </a:p>
          <a:p>
            <a:pPr lvl="1"/>
            <a:r>
              <a:rPr lang="en-US" b="1" dirty="0">
                <a:latin typeface="Times New Roman" panose="02020603050405020304" pitchFamily="18" charset="0"/>
              </a:rPr>
              <a:t>u</a:t>
            </a:r>
            <a:r>
              <a:rPr lang="en-US" b="1" dirty="0"/>
              <a:t> </a:t>
            </a:r>
            <a:r>
              <a:rPr lang="en-US" dirty="0"/>
              <a:t>is a point on the line</a:t>
            </a:r>
          </a:p>
          <a:p>
            <a:pPr lvl="1"/>
            <a:r>
              <a:rPr lang="en-US" b="1" dirty="0">
                <a:latin typeface="Times New Roman" panose="02020603050405020304" pitchFamily="18" charset="0"/>
              </a:rPr>
              <a:t>v</a:t>
            </a:r>
            <a:r>
              <a:rPr lang="en-US" b="1" dirty="0"/>
              <a:t> </a:t>
            </a:r>
            <a:r>
              <a:rPr lang="en-US" dirty="0"/>
              <a:t>is a non-zero vector parallel to the line</a:t>
            </a:r>
          </a:p>
          <a:p>
            <a:pPr lvl="1"/>
            <a:r>
              <a:rPr lang="en-US" i="1" dirty="0">
                <a:latin typeface="Symbol" panose="05050102010706020507" pitchFamily="18" charset="2"/>
              </a:rPr>
              <a:t>a</a:t>
            </a:r>
            <a:r>
              <a:rPr lang="en-US" dirty="0"/>
              <a:t> takes on any real number</a:t>
            </a:r>
          </a:p>
        </p:txBody>
      </p:sp>
      <p:sp>
        <p:nvSpPr>
          <p:cNvPr id="4" name="Footer Placeholder 3"/>
          <p:cNvSpPr>
            <a:spLocks noGrp="1"/>
          </p:cNvSpPr>
          <p:nvPr>
            <p:ph type="ftr" sz="quarter" idx="11"/>
          </p:nvPr>
        </p:nvSpPr>
        <p:spPr/>
        <p:txBody>
          <a:bodyPr/>
          <a:lstStyle/>
          <a:p>
            <a:r>
              <a:rPr lang="en-US"/>
              <a:t>The vector representation of a line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pic>
        <p:nvPicPr>
          <p:cNvPr id="9" name="Picture 3" descr="C:\Users\Douglas\Desktop\v1.png">
            <a:extLst>
              <a:ext uri="{FF2B5EF4-FFF2-40B4-BE49-F238E27FC236}">
                <a16:creationId xmlns:a16="http://schemas.microsoft.com/office/drawing/2014/main" id="{8922AD3C-EA58-4F01-81FA-8A6BAA6CC0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5530" y="3073902"/>
            <a:ext cx="2798070" cy="347929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13F039CE-ECF2-4987-B8D7-7B559489E309}"/>
              </a:ext>
            </a:extLst>
          </p:cNvPr>
          <p:cNvCxnSpPr/>
          <p:nvPr/>
        </p:nvCxnSpPr>
        <p:spPr>
          <a:xfrm flipH="1">
            <a:off x="3065417" y="2734490"/>
            <a:ext cx="2869474" cy="19420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E8562B2-60D9-4088-8030-3EC16EDF3BDE}"/>
              </a:ext>
            </a:extLst>
          </p:cNvPr>
          <p:cNvSpPr/>
          <p:nvPr/>
        </p:nvSpPr>
        <p:spPr>
          <a:xfrm>
            <a:off x="5351760" y="305595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4" name="Straight Connector 13">
            <a:extLst>
              <a:ext uri="{FF2B5EF4-FFF2-40B4-BE49-F238E27FC236}">
                <a16:creationId xmlns:a16="http://schemas.microsoft.com/office/drawing/2014/main" id="{959214D8-5E39-40AE-8239-C3621C8CDBFB}"/>
              </a:ext>
            </a:extLst>
          </p:cNvPr>
          <p:cNvCxnSpPr>
            <a:cxnSpLocks/>
          </p:cNvCxnSpPr>
          <p:nvPr/>
        </p:nvCxnSpPr>
        <p:spPr>
          <a:xfrm flipH="1">
            <a:off x="4540206" y="3173523"/>
            <a:ext cx="842377" cy="1710741"/>
          </a:xfrm>
          <a:prstGeom prst="line">
            <a:avLst/>
          </a:prstGeom>
          <a:ln w="3810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6F83516-5313-4B7D-AF8B-F2E4AFC71A8F}"/>
              </a:ext>
            </a:extLst>
          </p:cNvPr>
          <p:cNvSpPr txBox="1"/>
          <p:nvPr/>
        </p:nvSpPr>
        <p:spPr>
          <a:xfrm>
            <a:off x="5206333" y="3321800"/>
            <a:ext cx="452404" cy="430887"/>
          </a:xfrm>
          <a:prstGeom prst="rect">
            <a:avLst/>
          </a:prstGeom>
          <a:noFill/>
        </p:spPr>
        <p:txBody>
          <a:bodyPr wrap="square">
            <a:spAutoFit/>
          </a:bodyPr>
          <a:lstStyle/>
          <a:p>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u</a:t>
            </a:r>
            <a:endParaRPr lang="en-US" dirty="0"/>
          </a:p>
        </p:txBody>
      </p:sp>
      <p:sp>
        <p:nvSpPr>
          <p:cNvPr id="23" name="TextBox 22">
            <a:extLst>
              <a:ext uri="{FF2B5EF4-FFF2-40B4-BE49-F238E27FC236}">
                <a16:creationId xmlns:a16="http://schemas.microsoft.com/office/drawing/2014/main" id="{183A2CCC-04F0-49C8-8443-D8C6932073D5}"/>
              </a:ext>
            </a:extLst>
          </p:cNvPr>
          <p:cNvSpPr txBox="1"/>
          <p:nvPr/>
        </p:nvSpPr>
        <p:spPr>
          <a:xfrm>
            <a:off x="5884939" y="3892315"/>
            <a:ext cx="452404" cy="430887"/>
          </a:xfrm>
          <a:prstGeom prst="rect">
            <a:avLst/>
          </a:prstGeom>
          <a:noFill/>
        </p:spPr>
        <p:txBody>
          <a:bodyPr wrap="square">
            <a:spAutoFit/>
          </a:bodyPr>
          <a:lstStyle/>
          <a:p>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v</a:t>
            </a:r>
            <a:endParaRPr lang="en-US" dirty="0"/>
          </a:p>
        </p:txBody>
      </p:sp>
      <p:pic>
        <p:nvPicPr>
          <p:cNvPr id="29" name="Audio 28">
            <a:hlinkClick r:id="" action="ppaction://media"/>
            <a:extLst>
              <a:ext uri="{FF2B5EF4-FFF2-40B4-BE49-F238E27FC236}">
                <a16:creationId xmlns:a16="http://schemas.microsoft.com/office/drawing/2014/main" id="{DB2019E5-23FE-4FD3-95B0-91D29BDB045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6252453"/>
      </p:ext>
    </p:extLst>
  </p:cSld>
  <p:clrMapOvr>
    <a:masterClrMapping/>
  </p:clrMapOvr>
  <mc:AlternateContent xmlns:mc="http://schemas.openxmlformats.org/markup-compatibility/2006" xmlns:p14="http://schemas.microsoft.com/office/powerpoint/2010/main">
    <mc:Choice Requires="p14">
      <p:transition spd="slow" p14:dur="2000" advTm="24997"/>
    </mc:Choice>
    <mc:Fallback xmlns="">
      <p:transition spd="slow" advTm="24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representation of a line</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Any line has infinitely many representations</a:t>
            </a:r>
          </a:p>
          <a:p>
            <a:pPr lvl="1"/>
            <a:r>
              <a:rPr lang="en-US" dirty="0"/>
              <a:t>For example, both of these describe the same line:</a:t>
            </a:r>
          </a:p>
          <a:p>
            <a:pPr lvl="2"/>
            <a:endParaRPr lang="en-US" dirty="0"/>
          </a:p>
          <a:p>
            <a:pPr lvl="2"/>
            <a:endParaRPr lang="en-US" dirty="0"/>
          </a:p>
          <a:p>
            <a:pPr lvl="2"/>
            <a:endParaRPr lang="en-US" dirty="0"/>
          </a:p>
          <a:p>
            <a:pPr lvl="2"/>
            <a:endParaRPr lang="en-US" dirty="0"/>
          </a:p>
          <a:p>
            <a:pPr lvl="1"/>
            <a:r>
              <a:rPr lang="en-US" dirty="0"/>
              <a:t>Question: is any one representation better than others?</a:t>
            </a:r>
          </a:p>
        </p:txBody>
      </p:sp>
      <p:sp>
        <p:nvSpPr>
          <p:cNvPr id="4" name="Footer Placeholder 3"/>
          <p:cNvSpPr>
            <a:spLocks noGrp="1"/>
          </p:cNvSpPr>
          <p:nvPr>
            <p:ph type="ftr" sz="quarter" idx="11"/>
          </p:nvPr>
        </p:nvSpPr>
        <p:spPr/>
        <p:txBody>
          <a:bodyPr/>
          <a:lstStyle/>
          <a:p>
            <a:r>
              <a:rPr lang="en-US"/>
              <a:t>The vector representation of a line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5" name="Object 4">
            <a:extLst>
              <a:ext uri="{FF2B5EF4-FFF2-40B4-BE49-F238E27FC236}">
                <a16:creationId xmlns:a16="http://schemas.microsoft.com/office/drawing/2014/main" id="{278034DD-063C-4B87-8F83-3E78A5F4C144}"/>
              </a:ext>
            </a:extLst>
          </p:cNvPr>
          <p:cNvGraphicFramePr>
            <a:graphicFrameLocks noChangeAspect="1"/>
          </p:cNvGraphicFramePr>
          <p:nvPr>
            <p:extLst>
              <p:ext uri="{D42A27DB-BD31-4B8C-83A1-F6EECF244321}">
                <p14:modId xmlns:p14="http://schemas.microsoft.com/office/powerpoint/2010/main" val="4210806646"/>
              </p:ext>
            </p:extLst>
          </p:nvPr>
        </p:nvGraphicFramePr>
        <p:xfrm>
          <a:off x="2133812" y="2575912"/>
          <a:ext cx="1516513" cy="1187935"/>
        </p:xfrm>
        <a:graphic>
          <a:graphicData uri="http://schemas.openxmlformats.org/presentationml/2006/ole">
            <mc:AlternateContent xmlns:mc="http://schemas.openxmlformats.org/markup-compatibility/2006">
              <mc:Choice xmlns:v="urn:schemas-microsoft-com:vml" Requires="v">
                <p:oleObj name="Equation" r:id="rId5" imgW="761760" imgH="596880" progId="Equation.DSMT4">
                  <p:embed/>
                </p:oleObj>
              </mc:Choice>
              <mc:Fallback>
                <p:oleObj name="Equation" r:id="rId5" imgW="761760" imgH="596880" progId="Equation.DSMT4">
                  <p:embed/>
                  <p:pic>
                    <p:nvPicPr>
                      <p:cNvPr id="5" name="Object 4">
                        <a:extLst>
                          <a:ext uri="{FF2B5EF4-FFF2-40B4-BE49-F238E27FC236}">
                            <a16:creationId xmlns:a16="http://schemas.microsoft.com/office/drawing/2014/main" id="{278034DD-063C-4B87-8F83-3E78A5F4C144}"/>
                          </a:ext>
                        </a:extLst>
                      </p:cNvPr>
                      <p:cNvPicPr/>
                      <p:nvPr/>
                    </p:nvPicPr>
                    <p:blipFill>
                      <a:blip r:embed="rId6"/>
                      <a:stretch>
                        <a:fillRect/>
                      </a:stretch>
                    </p:blipFill>
                    <p:spPr>
                      <a:xfrm>
                        <a:off x="2133812" y="2575912"/>
                        <a:ext cx="1516513" cy="118793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A0D0A1EA-5215-43C3-A24A-BF753DFFA9F3}"/>
              </a:ext>
            </a:extLst>
          </p:cNvPr>
          <p:cNvGraphicFramePr>
            <a:graphicFrameLocks noChangeAspect="1"/>
          </p:cNvGraphicFramePr>
          <p:nvPr>
            <p:extLst>
              <p:ext uri="{D42A27DB-BD31-4B8C-83A1-F6EECF244321}">
                <p14:modId xmlns:p14="http://schemas.microsoft.com/office/powerpoint/2010/main" val="3971568294"/>
              </p:ext>
            </p:extLst>
          </p:nvPr>
        </p:nvGraphicFramePr>
        <p:xfrm>
          <a:off x="4021082" y="2576376"/>
          <a:ext cx="2275364" cy="1187450"/>
        </p:xfrm>
        <a:graphic>
          <a:graphicData uri="http://schemas.openxmlformats.org/presentationml/2006/ole">
            <mc:AlternateContent xmlns:mc="http://schemas.openxmlformats.org/markup-compatibility/2006">
              <mc:Choice xmlns:v="urn:schemas-microsoft-com:vml" Requires="v">
                <p:oleObj name="Equation" r:id="rId7" imgW="1143000" imgH="596880" progId="Equation.DSMT4">
                  <p:embed/>
                </p:oleObj>
              </mc:Choice>
              <mc:Fallback>
                <p:oleObj name="Equation" r:id="rId7" imgW="1143000" imgH="596880" progId="Equation.DSMT4">
                  <p:embed/>
                  <p:pic>
                    <p:nvPicPr>
                      <p:cNvPr id="8" name="Object 7">
                        <a:extLst>
                          <a:ext uri="{FF2B5EF4-FFF2-40B4-BE49-F238E27FC236}">
                            <a16:creationId xmlns:a16="http://schemas.microsoft.com/office/drawing/2014/main" id="{A0D0A1EA-5215-43C3-A24A-BF753DFFA9F3}"/>
                          </a:ext>
                        </a:extLst>
                      </p:cNvPr>
                      <p:cNvPicPr/>
                      <p:nvPr/>
                    </p:nvPicPr>
                    <p:blipFill>
                      <a:blip r:embed="rId8"/>
                      <a:stretch>
                        <a:fillRect/>
                      </a:stretch>
                    </p:blipFill>
                    <p:spPr>
                      <a:xfrm>
                        <a:off x="4021082" y="2576376"/>
                        <a:ext cx="2275364" cy="1187450"/>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2677CF47-7661-44FA-8F4F-C2906DD6263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7137604"/>
      </p:ext>
    </p:extLst>
  </p:cSld>
  <p:clrMapOvr>
    <a:masterClrMapping/>
  </p:clrMapOvr>
  <mc:AlternateContent xmlns:mc="http://schemas.openxmlformats.org/markup-compatibility/2006" xmlns:p14="http://schemas.microsoft.com/office/powerpoint/2010/main">
    <mc:Choice Requires="p14">
      <p:transition spd="slow" p14:dur="2000" advTm="21490"/>
    </mc:Choice>
    <mc:Fallback xmlns="">
      <p:transition spd="slow" advTm="21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Ideal vector representation</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First, recall that any point in 3-space will be associated</a:t>
            </a:r>
            <a:br>
              <a:rPr lang="en-US" dirty="0"/>
            </a:br>
            <a:r>
              <a:rPr lang="en-US" dirty="0"/>
              <a:t>with some form of units</a:t>
            </a:r>
          </a:p>
          <a:p>
            <a:pPr lvl="1"/>
            <a:r>
              <a:rPr lang="en-US" dirty="0"/>
              <a:t>Thus, if our measure is meters, then if </a:t>
            </a:r>
            <a:r>
              <a:rPr lang="en-US" dirty="0">
                <a:latin typeface="Times New Roman" panose="02020603050405020304" pitchFamily="18" charset="0"/>
              </a:rPr>
              <a:t>||</a:t>
            </a:r>
            <a:r>
              <a:rPr lang="en-US" b="1" dirty="0">
                <a:latin typeface="Times New Roman" panose="02020603050405020304" pitchFamily="18" charset="0"/>
              </a:rPr>
              <a:t>v</a:t>
            </a:r>
            <a:r>
              <a:rPr lang="en-US" dirty="0">
                <a:latin typeface="Times New Roman" panose="02020603050405020304" pitchFamily="18" charset="0"/>
              </a:rPr>
              <a:t>||</a:t>
            </a:r>
            <a:r>
              <a:rPr lang="en-US" baseline="-25000" dirty="0">
                <a:latin typeface="Times New Roman" panose="02020603050405020304" pitchFamily="18" charset="0"/>
              </a:rPr>
              <a:t>2</a:t>
            </a:r>
            <a:r>
              <a:rPr lang="en-US" dirty="0">
                <a:latin typeface="Times New Roman" panose="02020603050405020304" pitchFamily="18" charset="0"/>
              </a:rPr>
              <a:t> = 1</a:t>
            </a:r>
            <a:r>
              <a:rPr lang="en-US" dirty="0"/>
              <a:t>,</a:t>
            </a:r>
            <a:br>
              <a:rPr lang="en-US" dirty="0"/>
            </a:br>
            <a:r>
              <a:rPr lang="en-US" dirty="0"/>
              <a:t>		it follows that </a:t>
            </a:r>
            <a:r>
              <a:rPr lang="en-US" b="1" dirty="0">
                <a:latin typeface="Times New Roman" panose="02020603050405020304" pitchFamily="18" charset="0"/>
              </a:rPr>
              <a:t>u</a:t>
            </a:r>
            <a:r>
              <a:rPr lang="en-US" dirty="0">
                <a:latin typeface="Times New Roman" panose="02020603050405020304" pitchFamily="18" charset="0"/>
              </a:rPr>
              <a:t> + </a:t>
            </a:r>
            <a:r>
              <a:rPr lang="en-US" i="1" dirty="0">
                <a:latin typeface="Symbol" panose="05050102010706020507" pitchFamily="18" charset="2"/>
              </a:rPr>
              <a:t>a </a:t>
            </a:r>
            <a:r>
              <a:rPr lang="en-US" b="1" dirty="0">
                <a:latin typeface="Times New Roman" panose="02020603050405020304" pitchFamily="18" charset="0"/>
              </a:rPr>
              <a:t>v</a:t>
            </a:r>
            <a:r>
              <a:rPr lang="en-US" dirty="0"/>
              <a:t> is </a:t>
            </a:r>
            <a:r>
              <a:rPr lang="en-US" dirty="0">
                <a:latin typeface="Times New Roman" panose="02020603050405020304" pitchFamily="18" charset="0"/>
              </a:rPr>
              <a:t>|</a:t>
            </a:r>
            <a:r>
              <a:rPr lang="en-US" i="1" dirty="0">
                <a:latin typeface="Symbol" panose="05050102010706020507" pitchFamily="18" charset="2"/>
              </a:rPr>
              <a:t>a</a:t>
            </a:r>
            <a:r>
              <a:rPr lang="en-US" dirty="0">
                <a:latin typeface="Times New Roman" panose="02020603050405020304" pitchFamily="18" charset="0"/>
              </a:rPr>
              <a:t>|</a:t>
            </a:r>
            <a:r>
              <a:rPr lang="en-US" dirty="0"/>
              <a:t> m from </a:t>
            </a:r>
            <a:r>
              <a:rPr lang="en-US" b="1" dirty="0">
                <a:latin typeface="Times New Roman" panose="02020603050405020304" pitchFamily="18" charset="0"/>
              </a:rPr>
              <a:t>u</a:t>
            </a:r>
            <a:endParaRPr lang="en-US" dirty="0">
              <a:latin typeface="Times New Roman" panose="02020603050405020304" pitchFamily="18" charset="0"/>
            </a:endParaRPr>
          </a:p>
          <a:p>
            <a:r>
              <a:rPr lang="en-US" dirty="0"/>
              <a:t> Also, the point </a:t>
            </a:r>
            <a:r>
              <a:rPr lang="en-US" b="1" dirty="0"/>
              <a:t>u</a:t>
            </a:r>
            <a:r>
              <a:rPr lang="en-US" dirty="0"/>
              <a:t> may be chosen to be any point on the line</a:t>
            </a:r>
          </a:p>
          <a:p>
            <a:pPr lvl="1"/>
            <a:r>
              <a:rPr lang="en-US" dirty="0"/>
              <a:t>Given any line, there is exactly one point that:</a:t>
            </a:r>
          </a:p>
          <a:p>
            <a:pPr lvl="2"/>
            <a:r>
              <a:rPr lang="en-US" dirty="0"/>
              <a:t>Has the smallest norm</a:t>
            </a:r>
          </a:p>
          <a:p>
            <a:pPr lvl="3"/>
            <a:r>
              <a:rPr lang="en-US" dirty="0"/>
              <a:t>That is, is closest to the origin</a:t>
            </a:r>
          </a:p>
          <a:p>
            <a:pPr lvl="2"/>
            <a:r>
              <a:rPr lang="en-US" dirty="0"/>
              <a:t>Is perpendicular to </a:t>
            </a:r>
            <a:r>
              <a:rPr lang="en-US" b="1" dirty="0"/>
              <a:t>v</a:t>
            </a:r>
            <a:endParaRPr lang="en-US" dirty="0"/>
          </a:p>
        </p:txBody>
      </p:sp>
      <p:sp>
        <p:nvSpPr>
          <p:cNvPr id="4" name="Footer Placeholder 3"/>
          <p:cNvSpPr>
            <a:spLocks noGrp="1"/>
          </p:cNvSpPr>
          <p:nvPr>
            <p:ph type="ftr" sz="quarter" idx="11"/>
          </p:nvPr>
        </p:nvSpPr>
        <p:spPr/>
        <p:txBody>
          <a:bodyPr/>
          <a:lstStyle/>
          <a:p>
            <a:r>
              <a:rPr lang="en-US"/>
              <a:t>The vector representation of a line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a:p>
        </p:txBody>
      </p:sp>
      <p:pic>
        <p:nvPicPr>
          <p:cNvPr id="6" name="Audio 5">
            <a:hlinkClick r:id="" action="ppaction://media"/>
            <a:extLst>
              <a:ext uri="{FF2B5EF4-FFF2-40B4-BE49-F238E27FC236}">
                <a16:creationId xmlns:a16="http://schemas.microsoft.com/office/drawing/2014/main" id="{E7B6F8E7-5184-406D-BECE-88B162ABD21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57620322"/>
      </p:ext>
    </p:extLst>
  </p:cSld>
  <p:clrMapOvr>
    <a:masterClrMapping/>
  </p:clrMapOvr>
  <mc:AlternateContent xmlns:mc="http://schemas.openxmlformats.org/markup-compatibility/2006" xmlns:p14="http://schemas.microsoft.com/office/powerpoint/2010/main">
    <mc:Choice Requires="p14">
      <p:transition spd="slow" p14:dur="2000" advTm="66863"/>
    </mc:Choice>
    <mc:Fallback xmlns="">
      <p:transition spd="slow" advTm="66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5384BE52-552E-44F5-B93C-66269B807F84}"/>
              </a:ext>
            </a:extLst>
          </p:cNvPr>
          <p:cNvGrpSpPr/>
          <p:nvPr/>
        </p:nvGrpSpPr>
        <p:grpSpPr>
          <a:xfrm rot="10800000">
            <a:off x="4408106" y="4514518"/>
            <a:ext cx="327788" cy="246888"/>
            <a:chOff x="4690516" y="4188080"/>
            <a:chExt cx="327788" cy="246888"/>
          </a:xfrm>
        </p:grpSpPr>
        <p:cxnSp>
          <p:nvCxnSpPr>
            <p:cNvPr id="22" name="Straight Connector 21">
              <a:extLst>
                <a:ext uri="{FF2B5EF4-FFF2-40B4-BE49-F238E27FC236}">
                  <a16:creationId xmlns:a16="http://schemas.microsoft.com/office/drawing/2014/main" id="{B7554D2F-3264-48F9-8160-CB1235FB3B80}"/>
                </a:ext>
              </a:extLst>
            </p:cNvPr>
            <p:cNvCxnSpPr>
              <a:cxnSpLocks/>
            </p:cNvCxnSpPr>
            <p:nvPr/>
          </p:nvCxnSpPr>
          <p:spPr>
            <a:xfrm>
              <a:off x="4690516" y="4188080"/>
              <a:ext cx="137160" cy="246888"/>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B7C660-C7C6-4A03-8BB7-A325F844A973}"/>
                </a:ext>
              </a:extLst>
            </p:cNvPr>
            <p:cNvCxnSpPr>
              <a:cxnSpLocks/>
            </p:cNvCxnSpPr>
            <p:nvPr/>
          </p:nvCxnSpPr>
          <p:spPr>
            <a:xfrm flipV="1">
              <a:off x="4816833" y="4311524"/>
              <a:ext cx="201471" cy="123444"/>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D3C92203-5ECD-4625-8B0C-B706C1C06DE1}"/>
              </a:ext>
            </a:extLst>
          </p:cNvPr>
          <p:cNvCxnSpPr>
            <a:cxnSpLocks/>
          </p:cNvCxnSpPr>
          <p:nvPr/>
        </p:nvCxnSpPr>
        <p:spPr>
          <a:xfrm flipH="1">
            <a:off x="4537166" y="4565469"/>
            <a:ext cx="475488" cy="320040"/>
          </a:xfrm>
          <a:prstGeom prst="line">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9" name="Picture 3" descr="C:\Users\Douglas\Desktop\v1.png">
            <a:extLst>
              <a:ext uri="{FF2B5EF4-FFF2-40B4-BE49-F238E27FC236}">
                <a16:creationId xmlns:a16="http://schemas.microsoft.com/office/drawing/2014/main" id="{8922AD3C-EA58-4F01-81FA-8A6BAA6CC0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5530" y="3073902"/>
            <a:ext cx="2798070" cy="34792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Ideal vector representation</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Thus, we would prefer to represent a line with</a:t>
            </a:r>
          </a:p>
          <a:p>
            <a:pPr lvl="1"/>
            <a:r>
              <a:rPr lang="en-US" dirty="0"/>
              <a:t>The vector </a:t>
            </a:r>
            <a:r>
              <a:rPr lang="en-US" b="1" dirty="0"/>
              <a:t>v</a:t>
            </a:r>
            <a:r>
              <a:rPr lang="en-US" dirty="0"/>
              <a:t> being normalized</a:t>
            </a:r>
          </a:p>
          <a:p>
            <a:pPr lvl="1"/>
            <a:r>
              <a:rPr lang="en-US" dirty="0"/>
              <a:t>The vector </a:t>
            </a:r>
            <a:r>
              <a:rPr lang="en-US" b="1" dirty="0"/>
              <a:t>u</a:t>
            </a:r>
            <a:r>
              <a:rPr lang="en-US" dirty="0"/>
              <a:t> is perpendicular to the line</a:t>
            </a:r>
          </a:p>
        </p:txBody>
      </p:sp>
      <p:sp>
        <p:nvSpPr>
          <p:cNvPr id="4" name="Footer Placeholder 3"/>
          <p:cNvSpPr>
            <a:spLocks noGrp="1"/>
          </p:cNvSpPr>
          <p:nvPr>
            <p:ph type="ftr" sz="quarter" idx="11"/>
          </p:nvPr>
        </p:nvSpPr>
        <p:spPr/>
        <p:txBody>
          <a:bodyPr/>
          <a:lstStyle/>
          <a:p>
            <a:r>
              <a:rPr lang="en-US"/>
              <a:t>The vector representation of a line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6</a:t>
            </a:fld>
            <a:endParaRPr lang="en-CA"/>
          </a:p>
        </p:txBody>
      </p:sp>
      <p:cxnSp>
        <p:nvCxnSpPr>
          <p:cNvPr id="14" name="Straight Connector 13">
            <a:extLst>
              <a:ext uri="{FF2B5EF4-FFF2-40B4-BE49-F238E27FC236}">
                <a16:creationId xmlns:a16="http://schemas.microsoft.com/office/drawing/2014/main" id="{959214D8-5E39-40AE-8239-C3621C8CDBFB}"/>
              </a:ext>
            </a:extLst>
          </p:cNvPr>
          <p:cNvCxnSpPr>
            <a:cxnSpLocks/>
          </p:cNvCxnSpPr>
          <p:nvPr/>
        </p:nvCxnSpPr>
        <p:spPr>
          <a:xfrm>
            <a:off x="4090723" y="4057579"/>
            <a:ext cx="446443" cy="827930"/>
          </a:xfrm>
          <a:prstGeom prst="line">
            <a:avLst/>
          </a:prstGeom>
          <a:ln w="3810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16" name="Object 15">
            <a:extLst>
              <a:ext uri="{FF2B5EF4-FFF2-40B4-BE49-F238E27FC236}">
                <a16:creationId xmlns:a16="http://schemas.microsoft.com/office/drawing/2014/main" id="{EE704D93-4121-43EB-98AF-6EE951A27F36}"/>
              </a:ext>
            </a:extLst>
          </p:cNvPr>
          <p:cNvGraphicFramePr>
            <a:graphicFrameLocks noChangeAspect="1"/>
          </p:cNvGraphicFramePr>
          <p:nvPr>
            <p:extLst>
              <p:ext uri="{D42A27DB-BD31-4B8C-83A1-F6EECF244321}">
                <p14:modId xmlns:p14="http://schemas.microsoft.com/office/powerpoint/2010/main" val="2509062339"/>
              </p:ext>
            </p:extLst>
          </p:nvPr>
        </p:nvGraphicFramePr>
        <p:xfrm>
          <a:off x="5013325" y="4360863"/>
          <a:ext cx="276225" cy="307975"/>
        </p:xfrm>
        <a:graphic>
          <a:graphicData uri="http://schemas.openxmlformats.org/presentationml/2006/ole">
            <mc:AlternateContent xmlns:mc="http://schemas.openxmlformats.org/markup-compatibility/2006">
              <mc:Choice xmlns:v="urn:schemas-microsoft-com:vml" Requires="v">
                <p:oleObj name="Equation" r:id="rId6" imgW="114120" imgH="126720" progId="Equation.DSMT4">
                  <p:embed/>
                </p:oleObj>
              </mc:Choice>
              <mc:Fallback>
                <p:oleObj name="Equation" r:id="rId6" imgW="114120" imgH="126720" progId="Equation.DSMT4">
                  <p:embed/>
                  <p:pic>
                    <p:nvPicPr>
                      <p:cNvPr id="11" name="Object 10">
                        <a:extLst>
                          <a:ext uri="{FF2B5EF4-FFF2-40B4-BE49-F238E27FC236}">
                            <a16:creationId xmlns:a16="http://schemas.microsoft.com/office/drawing/2014/main" id="{F3A934D4-9020-4226-BA5A-D6F421913ACE}"/>
                          </a:ext>
                        </a:extLst>
                      </p:cNvPr>
                      <p:cNvPicPr/>
                      <p:nvPr/>
                    </p:nvPicPr>
                    <p:blipFill>
                      <a:blip r:embed="rId7"/>
                      <a:stretch>
                        <a:fillRect/>
                      </a:stretch>
                    </p:blipFill>
                    <p:spPr>
                      <a:xfrm>
                        <a:off x="5013325" y="4360863"/>
                        <a:ext cx="276225" cy="30797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30E6DC94-D0B2-4592-B912-796A6C114D0D}"/>
              </a:ext>
            </a:extLst>
          </p:cNvPr>
          <p:cNvGraphicFramePr>
            <a:graphicFrameLocks noChangeAspect="1"/>
          </p:cNvGraphicFramePr>
          <p:nvPr>
            <p:extLst>
              <p:ext uri="{D42A27DB-BD31-4B8C-83A1-F6EECF244321}">
                <p14:modId xmlns:p14="http://schemas.microsoft.com/office/powerpoint/2010/main" val="3638533217"/>
              </p:ext>
            </p:extLst>
          </p:nvPr>
        </p:nvGraphicFramePr>
        <p:xfrm>
          <a:off x="4016375" y="4406900"/>
          <a:ext cx="274638" cy="306388"/>
        </p:xfrm>
        <a:graphic>
          <a:graphicData uri="http://schemas.openxmlformats.org/presentationml/2006/ole">
            <mc:AlternateContent xmlns:mc="http://schemas.openxmlformats.org/markup-compatibility/2006">
              <mc:Choice xmlns:v="urn:schemas-microsoft-com:vml" Requires="v">
                <p:oleObj name="Equation" r:id="rId8" imgW="114120" imgH="126720" progId="Equation.DSMT4">
                  <p:embed/>
                </p:oleObj>
              </mc:Choice>
              <mc:Fallback>
                <p:oleObj name="Equation" r:id="rId8" imgW="114120" imgH="126720" progId="Equation.DSMT4">
                  <p:embed/>
                  <p:pic>
                    <p:nvPicPr>
                      <p:cNvPr id="16" name="Object 15">
                        <a:extLst>
                          <a:ext uri="{FF2B5EF4-FFF2-40B4-BE49-F238E27FC236}">
                            <a16:creationId xmlns:a16="http://schemas.microsoft.com/office/drawing/2014/main" id="{EE704D93-4121-43EB-98AF-6EE951A27F36}"/>
                          </a:ext>
                        </a:extLst>
                      </p:cNvPr>
                      <p:cNvPicPr/>
                      <p:nvPr/>
                    </p:nvPicPr>
                    <p:blipFill>
                      <a:blip r:embed="rId9"/>
                      <a:stretch>
                        <a:fillRect/>
                      </a:stretch>
                    </p:blipFill>
                    <p:spPr>
                      <a:xfrm>
                        <a:off x="4016375" y="4406900"/>
                        <a:ext cx="274638" cy="306388"/>
                      </a:xfrm>
                      <a:prstGeom prst="rect">
                        <a:avLst/>
                      </a:prstGeom>
                    </p:spPr>
                  </p:pic>
                </p:oleObj>
              </mc:Fallback>
            </mc:AlternateContent>
          </a:graphicData>
        </a:graphic>
      </p:graphicFrame>
      <p:cxnSp>
        <p:nvCxnSpPr>
          <p:cNvPr id="18" name="Straight Connector 17">
            <a:extLst>
              <a:ext uri="{FF2B5EF4-FFF2-40B4-BE49-F238E27FC236}">
                <a16:creationId xmlns:a16="http://schemas.microsoft.com/office/drawing/2014/main" id="{895EF95C-4A60-48EB-B76D-F80E35E1C191}"/>
              </a:ext>
            </a:extLst>
          </p:cNvPr>
          <p:cNvCxnSpPr/>
          <p:nvPr/>
        </p:nvCxnSpPr>
        <p:spPr>
          <a:xfrm flipH="1">
            <a:off x="3065417" y="2734490"/>
            <a:ext cx="2869474" cy="19420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E8562B2-60D9-4088-8030-3EC16EDF3BDE}"/>
              </a:ext>
            </a:extLst>
          </p:cNvPr>
          <p:cNvSpPr/>
          <p:nvPr/>
        </p:nvSpPr>
        <p:spPr>
          <a:xfrm>
            <a:off x="4007992" y="395743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0" name="Audio 29">
            <a:hlinkClick r:id="" action="ppaction://media"/>
            <a:extLst>
              <a:ext uri="{FF2B5EF4-FFF2-40B4-BE49-F238E27FC236}">
                <a16:creationId xmlns:a16="http://schemas.microsoft.com/office/drawing/2014/main" id="{C8117485-1C3A-43FC-8149-D5D0F7B5ECE6}"/>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25385560"/>
      </p:ext>
    </p:extLst>
  </p:cSld>
  <p:clrMapOvr>
    <a:masterClrMapping/>
  </p:clrMapOvr>
  <mc:AlternateContent xmlns:mc="http://schemas.openxmlformats.org/markup-compatibility/2006" xmlns:p14="http://schemas.microsoft.com/office/powerpoint/2010/main">
    <mc:Choice Requires="p14">
      <p:transition spd="slow" p14:dur="2000" advTm="16730"/>
    </mc:Choice>
    <mc:Fallback xmlns="">
      <p:transition spd="slow" advTm="16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Ideal vector representation</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Thus, given </a:t>
            </a:r>
            <a:r>
              <a:rPr lang="en-US" b="1" dirty="0">
                <a:latin typeface="Times New Roman" panose="02020603050405020304" pitchFamily="18" charset="0"/>
              </a:rPr>
              <a:t>u</a:t>
            </a:r>
            <a:r>
              <a:rPr lang="en-US" dirty="0">
                <a:latin typeface="Times New Roman" panose="02020603050405020304" pitchFamily="18" charset="0"/>
              </a:rPr>
              <a:t> + </a:t>
            </a:r>
            <a:r>
              <a:rPr lang="en-US" i="1" dirty="0">
                <a:latin typeface="Symbol" panose="05050102010706020507" pitchFamily="18" charset="2"/>
              </a:rPr>
              <a:t>a </a:t>
            </a:r>
            <a:r>
              <a:rPr lang="en-US" b="1" dirty="0">
                <a:latin typeface="Times New Roman" panose="02020603050405020304" pitchFamily="18" charset="0"/>
              </a:rPr>
              <a:t>v</a:t>
            </a:r>
            <a:r>
              <a:rPr lang="en-US" dirty="0"/>
              <a:t>, we can</a:t>
            </a:r>
          </a:p>
          <a:p>
            <a:pPr lvl="1"/>
            <a:r>
              <a:rPr lang="en-US" dirty="0"/>
              <a:t>First normalize </a:t>
            </a:r>
            <a:r>
              <a:rPr lang="en-US" b="1" dirty="0"/>
              <a:t>v</a:t>
            </a:r>
            <a:r>
              <a:rPr lang="en-US" dirty="0"/>
              <a:t>, so the expression of our line is now</a:t>
            </a:r>
          </a:p>
          <a:p>
            <a:pPr lvl="1"/>
            <a:endParaRPr lang="en-US" dirty="0"/>
          </a:p>
          <a:p>
            <a:pPr lvl="1"/>
            <a:endParaRPr lang="en-US" dirty="0"/>
          </a:p>
          <a:p>
            <a:pPr lvl="1"/>
            <a:r>
              <a:rPr lang="en-US" dirty="0"/>
              <a:t>Second, find the component of </a:t>
            </a:r>
            <a:r>
              <a:rPr lang="en-US" b="1" dirty="0"/>
              <a:t>u</a:t>
            </a:r>
            <a:r>
              <a:rPr lang="en-US" dirty="0"/>
              <a:t> perpendicular to </a:t>
            </a:r>
          </a:p>
          <a:p>
            <a:pPr lvl="1"/>
            <a:endParaRPr lang="en-US" dirty="0"/>
          </a:p>
        </p:txBody>
      </p:sp>
      <p:sp>
        <p:nvSpPr>
          <p:cNvPr id="4" name="Footer Placeholder 3"/>
          <p:cNvSpPr>
            <a:spLocks noGrp="1"/>
          </p:cNvSpPr>
          <p:nvPr>
            <p:ph type="ftr" sz="quarter" idx="11"/>
          </p:nvPr>
        </p:nvSpPr>
        <p:spPr/>
        <p:txBody>
          <a:bodyPr/>
          <a:lstStyle/>
          <a:p>
            <a:r>
              <a:rPr lang="en-US"/>
              <a:t>The vector representation of a line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8" name="Object 7">
            <a:extLst>
              <a:ext uri="{FF2B5EF4-FFF2-40B4-BE49-F238E27FC236}">
                <a16:creationId xmlns:a16="http://schemas.microsoft.com/office/drawing/2014/main" id="{4F70489D-D649-4BAB-8041-C0497B044836}"/>
              </a:ext>
            </a:extLst>
          </p:cNvPr>
          <p:cNvGraphicFramePr>
            <a:graphicFrameLocks noChangeAspect="1"/>
          </p:cNvGraphicFramePr>
          <p:nvPr>
            <p:extLst>
              <p:ext uri="{D42A27DB-BD31-4B8C-83A1-F6EECF244321}">
                <p14:modId xmlns:p14="http://schemas.microsoft.com/office/powerpoint/2010/main" val="3726107666"/>
              </p:ext>
            </p:extLst>
          </p:nvPr>
        </p:nvGraphicFramePr>
        <p:xfrm>
          <a:off x="3998862" y="2383268"/>
          <a:ext cx="948720" cy="397238"/>
        </p:xfrm>
        <a:graphic>
          <a:graphicData uri="http://schemas.openxmlformats.org/presentationml/2006/ole">
            <mc:AlternateContent xmlns:mc="http://schemas.openxmlformats.org/markup-compatibility/2006">
              <mc:Choice xmlns:v="urn:schemas-microsoft-com:vml" Requires="v">
                <p:oleObj name="Equation" r:id="rId5" imgW="393480" imgH="164880" progId="Equation.DSMT4">
                  <p:embed/>
                </p:oleObj>
              </mc:Choice>
              <mc:Fallback>
                <p:oleObj name="Equation" r:id="rId5" imgW="393480" imgH="164880" progId="Equation.DSMT4">
                  <p:embed/>
                  <p:pic>
                    <p:nvPicPr>
                      <p:cNvPr id="5" name="Object 4">
                        <a:extLst>
                          <a:ext uri="{FF2B5EF4-FFF2-40B4-BE49-F238E27FC236}">
                            <a16:creationId xmlns:a16="http://schemas.microsoft.com/office/drawing/2014/main" id="{278034DD-063C-4B87-8F83-3E78A5F4C144}"/>
                          </a:ext>
                        </a:extLst>
                      </p:cNvPr>
                      <p:cNvPicPr/>
                      <p:nvPr/>
                    </p:nvPicPr>
                    <p:blipFill>
                      <a:blip r:embed="rId6"/>
                      <a:stretch>
                        <a:fillRect/>
                      </a:stretch>
                    </p:blipFill>
                    <p:spPr>
                      <a:xfrm>
                        <a:off x="3998862" y="2383268"/>
                        <a:ext cx="948720" cy="397238"/>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7375186A-06FA-4AAF-85AE-37C123DE2865}"/>
              </a:ext>
            </a:extLst>
          </p:cNvPr>
          <p:cNvGraphicFramePr>
            <a:graphicFrameLocks noChangeAspect="1"/>
          </p:cNvGraphicFramePr>
          <p:nvPr>
            <p:extLst>
              <p:ext uri="{D42A27DB-BD31-4B8C-83A1-F6EECF244321}">
                <p14:modId xmlns:p14="http://schemas.microsoft.com/office/powerpoint/2010/main" val="571075050"/>
              </p:ext>
            </p:extLst>
          </p:nvPr>
        </p:nvGraphicFramePr>
        <p:xfrm>
          <a:off x="6962775" y="3159126"/>
          <a:ext cx="276225" cy="398462"/>
        </p:xfrm>
        <a:graphic>
          <a:graphicData uri="http://schemas.openxmlformats.org/presentationml/2006/ole">
            <mc:AlternateContent xmlns:mc="http://schemas.openxmlformats.org/markup-compatibility/2006">
              <mc:Choice xmlns:v="urn:schemas-microsoft-com:vml" Requires="v">
                <p:oleObj name="Equation" r:id="rId7" imgW="114120" imgH="164880" progId="Equation.DSMT4">
                  <p:embed/>
                </p:oleObj>
              </mc:Choice>
              <mc:Fallback>
                <p:oleObj name="Equation" r:id="rId7" imgW="114120" imgH="164880" progId="Equation.DSMT4">
                  <p:embed/>
                  <p:pic>
                    <p:nvPicPr>
                      <p:cNvPr id="8" name="Object 7">
                        <a:extLst>
                          <a:ext uri="{FF2B5EF4-FFF2-40B4-BE49-F238E27FC236}">
                            <a16:creationId xmlns:a16="http://schemas.microsoft.com/office/drawing/2014/main" id="{4F70489D-D649-4BAB-8041-C0497B044836}"/>
                          </a:ext>
                        </a:extLst>
                      </p:cNvPr>
                      <p:cNvPicPr/>
                      <p:nvPr/>
                    </p:nvPicPr>
                    <p:blipFill>
                      <a:blip r:embed="rId8"/>
                      <a:stretch>
                        <a:fillRect/>
                      </a:stretch>
                    </p:blipFill>
                    <p:spPr>
                      <a:xfrm>
                        <a:off x="6962775" y="3159126"/>
                        <a:ext cx="276225" cy="398462"/>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F3A934D4-9020-4226-BA5A-D6F421913ACE}"/>
              </a:ext>
            </a:extLst>
          </p:cNvPr>
          <p:cNvGraphicFramePr>
            <a:graphicFrameLocks noChangeAspect="1"/>
          </p:cNvGraphicFramePr>
          <p:nvPr>
            <p:extLst>
              <p:ext uri="{D42A27DB-BD31-4B8C-83A1-F6EECF244321}">
                <p14:modId xmlns:p14="http://schemas.microsoft.com/office/powerpoint/2010/main" val="3960649210"/>
              </p:ext>
            </p:extLst>
          </p:nvPr>
        </p:nvGraphicFramePr>
        <p:xfrm>
          <a:off x="3368322" y="3514639"/>
          <a:ext cx="2209800" cy="522288"/>
        </p:xfrm>
        <a:graphic>
          <a:graphicData uri="http://schemas.openxmlformats.org/presentationml/2006/ole">
            <mc:AlternateContent xmlns:mc="http://schemas.openxmlformats.org/markup-compatibility/2006">
              <mc:Choice xmlns:v="urn:schemas-microsoft-com:vml" Requires="v">
                <p:oleObj name="Equation" r:id="rId9" imgW="914400" imgH="215640" progId="Equation.DSMT4">
                  <p:embed/>
                </p:oleObj>
              </mc:Choice>
              <mc:Fallback>
                <p:oleObj name="Equation" r:id="rId9" imgW="914400" imgH="215640" progId="Equation.DSMT4">
                  <p:embed/>
                  <p:pic>
                    <p:nvPicPr>
                      <p:cNvPr id="9" name="Object 8">
                        <a:extLst>
                          <a:ext uri="{FF2B5EF4-FFF2-40B4-BE49-F238E27FC236}">
                            <a16:creationId xmlns:a16="http://schemas.microsoft.com/office/drawing/2014/main" id="{7375186A-06FA-4AAF-85AE-37C123DE2865}"/>
                          </a:ext>
                        </a:extLst>
                      </p:cNvPr>
                      <p:cNvPicPr/>
                      <p:nvPr/>
                    </p:nvPicPr>
                    <p:blipFill>
                      <a:blip r:embed="rId10"/>
                      <a:stretch>
                        <a:fillRect/>
                      </a:stretch>
                    </p:blipFill>
                    <p:spPr>
                      <a:xfrm>
                        <a:off x="3368322" y="3514639"/>
                        <a:ext cx="2209800" cy="522288"/>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DDB6F8BF-CEE7-430A-B7C1-A0647472107A}"/>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73689950"/>
      </p:ext>
    </p:extLst>
  </p:cSld>
  <p:clrMapOvr>
    <a:masterClrMapping/>
  </p:clrMapOvr>
  <mc:AlternateContent xmlns:mc="http://schemas.openxmlformats.org/markup-compatibility/2006" xmlns:p14="http://schemas.microsoft.com/office/powerpoint/2010/main">
    <mc:Choice Requires="p14">
      <p:transition spd="slow" p14:dur="2000" advTm="60411"/>
    </mc:Choice>
    <mc:Fallback xmlns="">
      <p:transition spd="slow" advTm="60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For example, consider the line described by:</a:t>
            </a:r>
          </a:p>
          <a:p>
            <a:endParaRPr lang="en-US" dirty="0"/>
          </a:p>
          <a:p>
            <a:endParaRPr lang="en-US" dirty="0"/>
          </a:p>
          <a:p>
            <a:endParaRPr lang="en-US" dirty="0"/>
          </a:p>
          <a:p>
            <a:pPr lvl="1"/>
            <a:r>
              <a:rPr lang="en-US" dirty="0"/>
              <a:t>First, normalize the vector </a:t>
            </a:r>
            <a:r>
              <a:rPr lang="en-US" b="1" dirty="0"/>
              <a:t>v</a:t>
            </a:r>
            <a:r>
              <a:rPr lang="en-US" dirty="0"/>
              <a:t>:</a:t>
            </a:r>
          </a:p>
          <a:p>
            <a:pPr lvl="1"/>
            <a:endParaRPr lang="en-US" dirty="0"/>
          </a:p>
          <a:p>
            <a:pPr lvl="1"/>
            <a:endParaRPr lang="en-US" dirty="0"/>
          </a:p>
          <a:p>
            <a:pPr lvl="1"/>
            <a:endParaRPr lang="en-US" dirty="0"/>
          </a:p>
          <a:p>
            <a:pPr lvl="1"/>
            <a:r>
              <a:rPr lang="en-US" dirty="0"/>
              <a:t>Next, find the component of </a:t>
            </a:r>
            <a:r>
              <a:rPr lang="en-US" b="1" dirty="0"/>
              <a:t>u</a:t>
            </a:r>
            <a:r>
              <a:rPr lang="en-US" dirty="0"/>
              <a:t> perpendicular to </a:t>
            </a:r>
          </a:p>
          <a:p>
            <a:pPr lvl="1"/>
            <a:endParaRPr lang="en-US" dirty="0"/>
          </a:p>
        </p:txBody>
      </p:sp>
      <p:sp>
        <p:nvSpPr>
          <p:cNvPr id="4" name="Footer Placeholder 3"/>
          <p:cNvSpPr>
            <a:spLocks noGrp="1"/>
          </p:cNvSpPr>
          <p:nvPr>
            <p:ph type="ftr" sz="quarter" idx="11"/>
          </p:nvPr>
        </p:nvSpPr>
        <p:spPr/>
        <p:txBody>
          <a:bodyPr/>
          <a:lstStyle/>
          <a:p>
            <a:r>
              <a:rPr lang="en-US"/>
              <a:t>The vector representation of a line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5" name="Object 4">
            <a:extLst>
              <a:ext uri="{FF2B5EF4-FFF2-40B4-BE49-F238E27FC236}">
                <a16:creationId xmlns:a16="http://schemas.microsoft.com/office/drawing/2014/main" id="{278034DD-063C-4B87-8F83-3E78A5F4C144}"/>
              </a:ext>
            </a:extLst>
          </p:cNvPr>
          <p:cNvGraphicFramePr>
            <a:graphicFrameLocks noChangeAspect="1"/>
          </p:cNvGraphicFramePr>
          <p:nvPr>
            <p:extLst>
              <p:ext uri="{D42A27DB-BD31-4B8C-83A1-F6EECF244321}">
                <p14:modId xmlns:p14="http://schemas.microsoft.com/office/powerpoint/2010/main" val="1522618440"/>
              </p:ext>
            </p:extLst>
          </p:nvPr>
        </p:nvGraphicFramePr>
        <p:xfrm>
          <a:off x="3600097" y="2028825"/>
          <a:ext cx="1746250" cy="1079500"/>
        </p:xfrm>
        <a:graphic>
          <a:graphicData uri="http://schemas.openxmlformats.org/presentationml/2006/ole">
            <mc:AlternateContent xmlns:mc="http://schemas.openxmlformats.org/markup-compatibility/2006">
              <mc:Choice xmlns:v="urn:schemas-microsoft-com:vml" Requires="v">
                <p:oleObj name="Equation" r:id="rId5" imgW="965160" imgH="596880" progId="Equation.DSMT4">
                  <p:embed/>
                </p:oleObj>
              </mc:Choice>
              <mc:Fallback>
                <p:oleObj name="Equation" r:id="rId5" imgW="965160" imgH="596880" progId="Equation.DSMT4">
                  <p:embed/>
                  <p:pic>
                    <p:nvPicPr>
                      <p:cNvPr id="5" name="Object 4">
                        <a:extLst>
                          <a:ext uri="{FF2B5EF4-FFF2-40B4-BE49-F238E27FC236}">
                            <a16:creationId xmlns:a16="http://schemas.microsoft.com/office/drawing/2014/main" id="{278034DD-063C-4B87-8F83-3E78A5F4C144}"/>
                          </a:ext>
                        </a:extLst>
                      </p:cNvPr>
                      <p:cNvPicPr/>
                      <p:nvPr/>
                    </p:nvPicPr>
                    <p:blipFill>
                      <a:blip r:embed="rId6"/>
                      <a:stretch>
                        <a:fillRect/>
                      </a:stretch>
                    </p:blipFill>
                    <p:spPr>
                      <a:xfrm>
                        <a:off x="3600097" y="2028825"/>
                        <a:ext cx="1746250" cy="10795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E7F1ECDC-4A85-4AAD-8A33-A0DB1AA40CCC}"/>
              </a:ext>
            </a:extLst>
          </p:cNvPr>
          <p:cNvGraphicFramePr>
            <a:graphicFrameLocks noChangeAspect="1"/>
          </p:cNvGraphicFramePr>
          <p:nvPr>
            <p:extLst>
              <p:ext uri="{D42A27DB-BD31-4B8C-83A1-F6EECF244321}">
                <p14:modId xmlns:p14="http://schemas.microsoft.com/office/powerpoint/2010/main" val="3031715183"/>
              </p:ext>
            </p:extLst>
          </p:nvPr>
        </p:nvGraphicFramePr>
        <p:xfrm>
          <a:off x="3532188" y="3683905"/>
          <a:ext cx="1860550" cy="1079500"/>
        </p:xfrm>
        <a:graphic>
          <a:graphicData uri="http://schemas.openxmlformats.org/presentationml/2006/ole">
            <mc:AlternateContent xmlns:mc="http://schemas.openxmlformats.org/markup-compatibility/2006">
              <mc:Choice xmlns:v="urn:schemas-microsoft-com:vml" Requires="v">
                <p:oleObj name="Equation" r:id="rId7" imgW="1028520" imgH="596880" progId="Equation.DSMT4">
                  <p:embed/>
                </p:oleObj>
              </mc:Choice>
              <mc:Fallback>
                <p:oleObj name="Equation" r:id="rId7" imgW="1028520" imgH="596880" progId="Equation.DSMT4">
                  <p:embed/>
                  <p:pic>
                    <p:nvPicPr>
                      <p:cNvPr id="5" name="Object 4">
                        <a:extLst>
                          <a:ext uri="{FF2B5EF4-FFF2-40B4-BE49-F238E27FC236}">
                            <a16:creationId xmlns:a16="http://schemas.microsoft.com/office/drawing/2014/main" id="{278034DD-063C-4B87-8F83-3E78A5F4C144}"/>
                          </a:ext>
                        </a:extLst>
                      </p:cNvPr>
                      <p:cNvPicPr/>
                      <p:nvPr/>
                    </p:nvPicPr>
                    <p:blipFill>
                      <a:blip r:embed="rId8"/>
                      <a:stretch>
                        <a:fillRect/>
                      </a:stretch>
                    </p:blipFill>
                    <p:spPr>
                      <a:xfrm>
                        <a:off x="3532188" y="3683905"/>
                        <a:ext cx="1860550" cy="10795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16E1A146-62AC-4BF9-8D63-626AE5C5532E}"/>
              </a:ext>
            </a:extLst>
          </p:cNvPr>
          <p:cNvGraphicFramePr>
            <a:graphicFrameLocks noChangeAspect="1"/>
          </p:cNvGraphicFramePr>
          <p:nvPr>
            <p:extLst>
              <p:ext uri="{D42A27DB-BD31-4B8C-83A1-F6EECF244321}">
                <p14:modId xmlns:p14="http://schemas.microsoft.com/office/powerpoint/2010/main" val="1651280299"/>
              </p:ext>
            </p:extLst>
          </p:nvPr>
        </p:nvGraphicFramePr>
        <p:xfrm>
          <a:off x="6664765" y="4754696"/>
          <a:ext cx="276225" cy="398462"/>
        </p:xfrm>
        <a:graphic>
          <a:graphicData uri="http://schemas.openxmlformats.org/presentationml/2006/ole">
            <mc:AlternateContent xmlns:mc="http://schemas.openxmlformats.org/markup-compatibility/2006">
              <mc:Choice xmlns:v="urn:schemas-microsoft-com:vml" Requires="v">
                <p:oleObj name="Equation" r:id="rId9" imgW="114120" imgH="164880" progId="Equation.DSMT4">
                  <p:embed/>
                </p:oleObj>
              </mc:Choice>
              <mc:Fallback>
                <p:oleObj name="Equation" r:id="rId9" imgW="114120" imgH="164880" progId="Equation.DSMT4">
                  <p:embed/>
                  <p:pic>
                    <p:nvPicPr>
                      <p:cNvPr id="9" name="Object 8">
                        <a:extLst>
                          <a:ext uri="{FF2B5EF4-FFF2-40B4-BE49-F238E27FC236}">
                            <a16:creationId xmlns:a16="http://schemas.microsoft.com/office/drawing/2014/main" id="{7375186A-06FA-4AAF-85AE-37C123DE2865}"/>
                          </a:ext>
                        </a:extLst>
                      </p:cNvPr>
                      <p:cNvPicPr/>
                      <p:nvPr/>
                    </p:nvPicPr>
                    <p:blipFill>
                      <a:blip r:embed="rId10"/>
                      <a:stretch>
                        <a:fillRect/>
                      </a:stretch>
                    </p:blipFill>
                    <p:spPr>
                      <a:xfrm>
                        <a:off x="6664765" y="4754696"/>
                        <a:ext cx="276225" cy="39846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9CABC2E7-9572-4692-A8A1-486FB51632D7}"/>
              </a:ext>
            </a:extLst>
          </p:cNvPr>
          <p:cNvGraphicFramePr>
            <a:graphicFrameLocks noChangeAspect="1"/>
          </p:cNvGraphicFramePr>
          <p:nvPr>
            <p:extLst>
              <p:ext uri="{D42A27DB-BD31-4B8C-83A1-F6EECF244321}">
                <p14:modId xmlns:p14="http://schemas.microsoft.com/office/powerpoint/2010/main" val="2449656482"/>
              </p:ext>
            </p:extLst>
          </p:nvPr>
        </p:nvGraphicFramePr>
        <p:xfrm>
          <a:off x="3412331" y="5166519"/>
          <a:ext cx="2319338" cy="1079500"/>
        </p:xfrm>
        <a:graphic>
          <a:graphicData uri="http://schemas.openxmlformats.org/presentationml/2006/ole">
            <mc:AlternateContent xmlns:mc="http://schemas.openxmlformats.org/markup-compatibility/2006">
              <mc:Choice xmlns:v="urn:schemas-microsoft-com:vml" Requires="v">
                <p:oleObj name="Equation" r:id="rId11" imgW="1282680" imgH="596880" progId="Equation.DSMT4">
                  <p:embed/>
                </p:oleObj>
              </mc:Choice>
              <mc:Fallback>
                <p:oleObj name="Equation" r:id="rId11" imgW="1282680" imgH="596880" progId="Equation.DSMT4">
                  <p:embed/>
                  <p:pic>
                    <p:nvPicPr>
                      <p:cNvPr id="9" name="Object 8">
                        <a:extLst>
                          <a:ext uri="{FF2B5EF4-FFF2-40B4-BE49-F238E27FC236}">
                            <a16:creationId xmlns:a16="http://schemas.microsoft.com/office/drawing/2014/main" id="{E7F1ECDC-4A85-4AAD-8A33-A0DB1AA40CCC}"/>
                          </a:ext>
                        </a:extLst>
                      </p:cNvPr>
                      <p:cNvPicPr/>
                      <p:nvPr/>
                    </p:nvPicPr>
                    <p:blipFill>
                      <a:blip r:embed="rId12"/>
                      <a:stretch>
                        <a:fillRect/>
                      </a:stretch>
                    </p:blipFill>
                    <p:spPr>
                      <a:xfrm>
                        <a:off x="3412331" y="5166519"/>
                        <a:ext cx="2319338" cy="1079500"/>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EA37A38D-01CD-4773-A1FA-2CB7F913836A}"/>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80057515"/>
      </p:ext>
    </p:extLst>
  </p:cSld>
  <p:clrMapOvr>
    <a:masterClrMapping/>
  </p:clrMapOvr>
  <mc:AlternateContent xmlns:mc="http://schemas.openxmlformats.org/markup-compatibility/2006" xmlns:p14="http://schemas.microsoft.com/office/powerpoint/2010/main">
    <mc:Choice Requires="p14">
      <p:transition spd="slow" p14:dur="2000" advTm="42553"/>
    </mc:Choice>
    <mc:Fallback xmlns="">
      <p:transition spd="slow" advTm="42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Point on the line closest to a given point</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Now, given we have                  ,</a:t>
            </a:r>
            <a:br>
              <a:rPr lang="en-US" dirty="0"/>
            </a:br>
            <a:r>
              <a:rPr lang="en-US" dirty="0"/>
              <a:t>	what is the point on this line closest to a vector </a:t>
            </a:r>
            <a:r>
              <a:rPr lang="en-US" b="1" dirty="0"/>
              <a:t>w</a:t>
            </a:r>
            <a:r>
              <a:rPr lang="en-US" dirty="0"/>
              <a:t>?</a:t>
            </a:r>
          </a:p>
          <a:p>
            <a:pPr lvl="1"/>
            <a:r>
              <a:rPr lang="en-US" dirty="0"/>
              <a:t>Because         is already perpendicular to     ,</a:t>
            </a:r>
            <a:br>
              <a:rPr lang="en-US" dirty="0"/>
            </a:br>
            <a:r>
              <a:rPr lang="en-US" dirty="0"/>
              <a:t>	all we need to is project </a:t>
            </a:r>
            <a:r>
              <a:rPr lang="en-US" b="1" dirty="0"/>
              <a:t>w</a:t>
            </a:r>
            <a:r>
              <a:rPr lang="en-US" dirty="0"/>
              <a:t> onto     :</a:t>
            </a:r>
          </a:p>
          <a:p>
            <a:pPr lvl="1"/>
            <a:endParaRPr lang="en-US" dirty="0"/>
          </a:p>
          <a:p>
            <a:pPr lvl="1"/>
            <a:endParaRPr lang="en-US" dirty="0"/>
          </a:p>
          <a:p>
            <a:r>
              <a:rPr lang="en-US" dirty="0"/>
              <a:t>This is a more difficult problem for an arbitrary vector representation </a:t>
            </a:r>
            <a:r>
              <a:rPr lang="en-US" b="1" dirty="0">
                <a:latin typeface="Times New Roman" panose="02020603050405020304" pitchFamily="18" charset="0"/>
              </a:rPr>
              <a:t>u </a:t>
            </a:r>
            <a:r>
              <a:rPr lang="en-US" dirty="0">
                <a:latin typeface="Times New Roman" panose="02020603050405020304" pitchFamily="18" charset="0"/>
              </a:rPr>
              <a:t>+ </a:t>
            </a:r>
            <a:r>
              <a:rPr lang="en-US" i="1" dirty="0">
                <a:latin typeface="Symbol" panose="05050102010706020507" pitchFamily="18" charset="2"/>
              </a:rPr>
              <a:t>a</a:t>
            </a:r>
            <a:r>
              <a:rPr lang="en-US" b="1" dirty="0">
                <a:latin typeface="Times New Roman" panose="02020603050405020304" pitchFamily="18" charset="0"/>
              </a:rPr>
              <a:t>v</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The vector representation of a line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8" name="Object 7">
            <a:extLst>
              <a:ext uri="{FF2B5EF4-FFF2-40B4-BE49-F238E27FC236}">
                <a16:creationId xmlns:a16="http://schemas.microsoft.com/office/drawing/2014/main" id="{4F70489D-D649-4BAB-8041-C0497B044836}"/>
              </a:ext>
            </a:extLst>
          </p:cNvPr>
          <p:cNvGraphicFramePr>
            <a:graphicFrameLocks noChangeAspect="1"/>
          </p:cNvGraphicFramePr>
          <p:nvPr>
            <p:extLst>
              <p:ext uri="{D42A27DB-BD31-4B8C-83A1-F6EECF244321}">
                <p14:modId xmlns:p14="http://schemas.microsoft.com/office/powerpoint/2010/main" val="1063256629"/>
              </p:ext>
            </p:extLst>
          </p:nvPr>
        </p:nvGraphicFramePr>
        <p:xfrm>
          <a:off x="3264785" y="1622778"/>
          <a:ext cx="1103312" cy="458787"/>
        </p:xfrm>
        <a:graphic>
          <a:graphicData uri="http://schemas.openxmlformats.org/presentationml/2006/ole">
            <mc:AlternateContent xmlns:mc="http://schemas.openxmlformats.org/markup-compatibility/2006">
              <mc:Choice xmlns:v="urn:schemas-microsoft-com:vml" Requires="v">
                <p:oleObj name="Equation" r:id="rId5" imgW="457200" imgH="190440" progId="Equation.DSMT4">
                  <p:embed/>
                </p:oleObj>
              </mc:Choice>
              <mc:Fallback>
                <p:oleObj name="Equation" r:id="rId5" imgW="457200" imgH="190440" progId="Equation.DSMT4">
                  <p:embed/>
                  <p:pic>
                    <p:nvPicPr>
                      <p:cNvPr id="8" name="Object 7">
                        <a:extLst>
                          <a:ext uri="{FF2B5EF4-FFF2-40B4-BE49-F238E27FC236}">
                            <a16:creationId xmlns:a16="http://schemas.microsoft.com/office/drawing/2014/main" id="{4F70489D-D649-4BAB-8041-C0497B044836}"/>
                          </a:ext>
                        </a:extLst>
                      </p:cNvPr>
                      <p:cNvPicPr/>
                      <p:nvPr/>
                    </p:nvPicPr>
                    <p:blipFill>
                      <a:blip r:embed="rId6"/>
                      <a:stretch>
                        <a:fillRect/>
                      </a:stretch>
                    </p:blipFill>
                    <p:spPr>
                      <a:xfrm>
                        <a:off x="3264785" y="1622778"/>
                        <a:ext cx="1103312" cy="45878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33BC91CB-E431-46FC-82C2-D9971E354F81}"/>
              </a:ext>
            </a:extLst>
          </p:cNvPr>
          <p:cNvGraphicFramePr>
            <a:graphicFrameLocks noChangeAspect="1"/>
          </p:cNvGraphicFramePr>
          <p:nvPr>
            <p:extLst>
              <p:ext uri="{D42A27DB-BD31-4B8C-83A1-F6EECF244321}">
                <p14:modId xmlns:p14="http://schemas.microsoft.com/office/powerpoint/2010/main" val="3309305959"/>
              </p:ext>
            </p:extLst>
          </p:nvPr>
        </p:nvGraphicFramePr>
        <p:xfrm>
          <a:off x="5819775" y="2339040"/>
          <a:ext cx="276225" cy="396875"/>
        </p:xfrm>
        <a:graphic>
          <a:graphicData uri="http://schemas.openxmlformats.org/presentationml/2006/ole">
            <mc:AlternateContent xmlns:mc="http://schemas.openxmlformats.org/markup-compatibility/2006">
              <mc:Choice xmlns:v="urn:schemas-microsoft-com:vml" Requires="v">
                <p:oleObj name="Equation" r:id="rId7" imgW="114120" imgH="164880" progId="Equation.DSMT4">
                  <p:embed/>
                </p:oleObj>
              </mc:Choice>
              <mc:Fallback>
                <p:oleObj name="Equation" r:id="rId7" imgW="114120" imgH="164880" progId="Equation.DSMT4">
                  <p:embed/>
                  <p:pic>
                    <p:nvPicPr>
                      <p:cNvPr id="8" name="Object 7">
                        <a:extLst>
                          <a:ext uri="{FF2B5EF4-FFF2-40B4-BE49-F238E27FC236}">
                            <a16:creationId xmlns:a16="http://schemas.microsoft.com/office/drawing/2014/main" id="{4F70489D-D649-4BAB-8041-C0497B044836}"/>
                          </a:ext>
                        </a:extLst>
                      </p:cNvPr>
                      <p:cNvPicPr/>
                      <p:nvPr/>
                    </p:nvPicPr>
                    <p:blipFill>
                      <a:blip r:embed="rId8"/>
                      <a:stretch>
                        <a:fillRect/>
                      </a:stretch>
                    </p:blipFill>
                    <p:spPr>
                      <a:xfrm>
                        <a:off x="5819775" y="2339040"/>
                        <a:ext cx="276225" cy="39687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BE09728A-F951-4257-AC99-F7BDC78D7DC8}"/>
              </a:ext>
            </a:extLst>
          </p:cNvPr>
          <p:cNvGraphicFramePr>
            <a:graphicFrameLocks noChangeAspect="1"/>
          </p:cNvGraphicFramePr>
          <p:nvPr>
            <p:extLst>
              <p:ext uri="{D42A27DB-BD31-4B8C-83A1-F6EECF244321}">
                <p14:modId xmlns:p14="http://schemas.microsoft.com/office/powerpoint/2010/main" val="2744144369"/>
              </p:ext>
            </p:extLst>
          </p:nvPr>
        </p:nvGraphicFramePr>
        <p:xfrm>
          <a:off x="4036151" y="3009900"/>
          <a:ext cx="1536700" cy="473075"/>
        </p:xfrm>
        <a:graphic>
          <a:graphicData uri="http://schemas.openxmlformats.org/presentationml/2006/ole">
            <mc:AlternateContent xmlns:mc="http://schemas.openxmlformats.org/markup-compatibility/2006">
              <mc:Choice xmlns:v="urn:schemas-microsoft-com:vml" Requires="v">
                <p:oleObj name="Equation" r:id="rId9" imgW="698400" imgH="215640" progId="Equation.DSMT4">
                  <p:embed/>
                </p:oleObj>
              </mc:Choice>
              <mc:Fallback>
                <p:oleObj name="Equation" r:id="rId9" imgW="698400" imgH="215640" progId="Equation.DSMT4">
                  <p:embed/>
                  <p:pic>
                    <p:nvPicPr>
                      <p:cNvPr id="16" name="Object 15">
                        <a:extLst>
                          <a:ext uri="{FF2B5EF4-FFF2-40B4-BE49-F238E27FC236}">
                            <a16:creationId xmlns:a16="http://schemas.microsoft.com/office/drawing/2014/main" id="{F37B96D4-1ECA-43AB-B0C4-3CAA95BCB89C}"/>
                          </a:ext>
                        </a:extLst>
                      </p:cNvPr>
                      <p:cNvPicPr/>
                      <p:nvPr/>
                    </p:nvPicPr>
                    <p:blipFill>
                      <a:blip r:embed="rId10"/>
                      <a:stretch>
                        <a:fillRect/>
                      </a:stretch>
                    </p:blipFill>
                    <p:spPr>
                      <a:xfrm>
                        <a:off x="4036151" y="3009900"/>
                        <a:ext cx="1536700" cy="473075"/>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343E3114-5F4E-4073-860F-4CA43FF71AA2}"/>
              </a:ext>
            </a:extLst>
          </p:cNvPr>
          <p:cNvGraphicFramePr>
            <a:graphicFrameLocks noChangeAspect="1"/>
          </p:cNvGraphicFramePr>
          <p:nvPr>
            <p:extLst>
              <p:ext uri="{D42A27DB-BD31-4B8C-83A1-F6EECF244321}">
                <p14:modId xmlns:p14="http://schemas.microsoft.com/office/powerpoint/2010/main" val="2509871441"/>
              </p:ext>
            </p:extLst>
          </p:nvPr>
        </p:nvGraphicFramePr>
        <p:xfrm>
          <a:off x="2275976" y="2343945"/>
          <a:ext cx="430212" cy="458787"/>
        </p:xfrm>
        <a:graphic>
          <a:graphicData uri="http://schemas.openxmlformats.org/presentationml/2006/ole">
            <mc:AlternateContent xmlns:mc="http://schemas.openxmlformats.org/markup-compatibility/2006">
              <mc:Choice xmlns:v="urn:schemas-microsoft-com:vml" Requires="v">
                <p:oleObj name="Equation" r:id="rId11" imgW="177480" imgH="190440" progId="Equation.DSMT4">
                  <p:embed/>
                </p:oleObj>
              </mc:Choice>
              <mc:Fallback>
                <p:oleObj name="Equation" r:id="rId11" imgW="177480" imgH="190440" progId="Equation.DSMT4">
                  <p:embed/>
                  <p:pic>
                    <p:nvPicPr>
                      <p:cNvPr id="12" name="Object 11">
                        <a:extLst>
                          <a:ext uri="{FF2B5EF4-FFF2-40B4-BE49-F238E27FC236}">
                            <a16:creationId xmlns:a16="http://schemas.microsoft.com/office/drawing/2014/main" id="{33BC91CB-E431-46FC-82C2-D9971E354F81}"/>
                          </a:ext>
                        </a:extLst>
                      </p:cNvPr>
                      <p:cNvPicPr/>
                      <p:nvPr/>
                    </p:nvPicPr>
                    <p:blipFill>
                      <a:blip r:embed="rId12"/>
                      <a:stretch>
                        <a:fillRect/>
                      </a:stretch>
                    </p:blipFill>
                    <p:spPr>
                      <a:xfrm>
                        <a:off x="2275976" y="2343945"/>
                        <a:ext cx="430212" cy="458787"/>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4D459491-B312-46E2-9840-1054A34FCA7A}"/>
              </a:ext>
            </a:extLst>
          </p:cNvPr>
          <p:cNvGraphicFramePr>
            <a:graphicFrameLocks noChangeAspect="1"/>
          </p:cNvGraphicFramePr>
          <p:nvPr>
            <p:extLst>
              <p:ext uri="{D42A27DB-BD31-4B8C-83A1-F6EECF244321}">
                <p14:modId xmlns:p14="http://schemas.microsoft.com/office/powerpoint/2010/main" val="3716087984"/>
              </p:ext>
            </p:extLst>
          </p:nvPr>
        </p:nvGraphicFramePr>
        <p:xfrm>
          <a:off x="4995024" y="2670735"/>
          <a:ext cx="276225" cy="396875"/>
        </p:xfrm>
        <a:graphic>
          <a:graphicData uri="http://schemas.openxmlformats.org/presentationml/2006/ole">
            <mc:AlternateContent xmlns:mc="http://schemas.openxmlformats.org/markup-compatibility/2006">
              <mc:Choice xmlns:v="urn:schemas-microsoft-com:vml" Requires="v">
                <p:oleObj name="Equation" r:id="rId13" imgW="114120" imgH="164880" progId="Equation.DSMT4">
                  <p:embed/>
                </p:oleObj>
              </mc:Choice>
              <mc:Fallback>
                <p:oleObj name="Equation" r:id="rId13" imgW="114120" imgH="164880" progId="Equation.DSMT4">
                  <p:embed/>
                  <p:pic>
                    <p:nvPicPr>
                      <p:cNvPr id="12" name="Object 11">
                        <a:extLst>
                          <a:ext uri="{FF2B5EF4-FFF2-40B4-BE49-F238E27FC236}">
                            <a16:creationId xmlns:a16="http://schemas.microsoft.com/office/drawing/2014/main" id="{33BC91CB-E431-46FC-82C2-D9971E354F81}"/>
                          </a:ext>
                        </a:extLst>
                      </p:cNvPr>
                      <p:cNvPicPr/>
                      <p:nvPr/>
                    </p:nvPicPr>
                    <p:blipFill>
                      <a:blip r:embed="rId8"/>
                      <a:stretch>
                        <a:fillRect/>
                      </a:stretch>
                    </p:blipFill>
                    <p:spPr>
                      <a:xfrm>
                        <a:off x="4995024" y="2670735"/>
                        <a:ext cx="276225" cy="39687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AEE8F3D2-E679-40C1-A9D0-E81121492503}"/>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44214969"/>
      </p:ext>
    </p:extLst>
  </p:cSld>
  <p:clrMapOvr>
    <a:masterClrMapping/>
  </p:clrMapOvr>
  <mc:AlternateContent xmlns:mc="http://schemas.openxmlformats.org/markup-compatibility/2006" xmlns:p14="http://schemas.microsoft.com/office/powerpoint/2010/main">
    <mc:Choice Requires="p14">
      <p:transition spd="slow" p14:dur="2000" advTm="58460"/>
    </mc:Choice>
    <mc:Fallback xmlns="">
      <p:transition spd="slow" advTm="58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3|5.7"/>
</p:tagLst>
</file>

<file path=ppt/tags/tag10.xml><?xml version="1.0" encoding="utf-8"?>
<p:tagLst xmlns:a="http://schemas.openxmlformats.org/drawingml/2006/main" xmlns:r="http://schemas.openxmlformats.org/officeDocument/2006/relationships" xmlns:p="http://schemas.openxmlformats.org/presentationml/2006/main">
  <p:tag name="TIMING" val="|24.6|11.5"/>
</p:tagLst>
</file>

<file path=ppt/tags/tag11.xml><?xml version="1.0" encoding="utf-8"?>
<p:tagLst xmlns:a="http://schemas.openxmlformats.org/drawingml/2006/main" xmlns:r="http://schemas.openxmlformats.org/officeDocument/2006/relationships" xmlns:p="http://schemas.openxmlformats.org/presentationml/2006/main">
  <p:tag name="TIMING" val="|7.3|5.7"/>
</p:tagLst>
</file>

<file path=ppt/tags/tag12.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5.7|9.4"/>
</p:tagLst>
</file>

<file path=ppt/tags/tag3.xml><?xml version="1.0" encoding="utf-8"?>
<p:tagLst xmlns:a="http://schemas.openxmlformats.org/drawingml/2006/main" xmlns:r="http://schemas.openxmlformats.org/officeDocument/2006/relationships" xmlns:p="http://schemas.openxmlformats.org/presentationml/2006/main">
  <p:tag name="TIMING" val="|8.8|23.2|15.8|10.1"/>
</p:tagLst>
</file>

<file path=ppt/tags/tag4.xml><?xml version="1.0" encoding="utf-8"?>
<p:tagLst xmlns:a="http://schemas.openxmlformats.org/drawingml/2006/main" xmlns:r="http://schemas.openxmlformats.org/officeDocument/2006/relationships" xmlns:p="http://schemas.openxmlformats.org/presentationml/2006/main">
  <p:tag name="TIMING" val="|7.3|5.7"/>
</p:tagLst>
</file>

<file path=ppt/tags/tag5.xml><?xml version="1.0" encoding="utf-8"?>
<p:tagLst xmlns:a="http://schemas.openxmlformats.org/drawingml/2006/main" xmlns:r="http://schemas.openxmlformats.org/officeDocument/2006/relationships" xmlns:p="http://schemas.openxmlformats.org/presentationml/2006/main">
  <p:tag name="TIMING" val="|6.8|8.9"/>
</p:tagLst>
</file>

<file path=ppt/tags/tag6.xml><?xml version="1.0" encoding="utf-8"?>
<p:tagLst xmlns:a="http://schemas.openxmlformats.org/drawingml/2006/main" xmlns:r="http://schemas.openxmlformats.org/officeDocument/2006/relationships" xmlns:p="http://schemas.openxmlformats.org/presentationml/2006/main">
  <p:tag name="TIMING" val="|7.1|11.4"/>
</p:tagLst>
</file>

<file path=ppt/tags/tag7.xml><?xml version="1.0" encoding="utf-8"?>
<p:tagLst xmlns:a="http://schemas.openxmlformats.org/drawingml/2006/main" xmlns:r="http://schemas.openxmlformats.org/officeDocument/2006/relationships" xmlns:p="http://schemas.openxmlformats.org/presentationml/2006/main">
  <p:tag name="TIMING" val="|13.7|23.7"/>
</p:tagLst>
</file>

<file path=ppt/tags/tag8.xml><?xml version="1.0" encoding="utf-8"?>
<p:tagLst xmlns:a="http://schemas.openxmlformats.org/drawingml/2006/main" xmlns:r="http://schemas.openxmlformats.org/officeDocument/2006/relationships" xmlns:p="http://schemas.openxmlformats.org/presentationml/2006/main">
  <p:tag name="TIMING" val="|11.7"/>
</p:tagLst>
</file>

<file path=ppt/tags/tag9.xml><?xml version="1.0" encoding="utf-8"?>
<p:tagLst xmlns:a="http://schemas.openxmlformats.org/drawingml/2006/main" xmlns:r="http://schemas.openxmlformats.org/officeDocument/2006/relationships" xmlns:p="http://schemas.openxmlformats.org/presentationml/2006/main">
  <p:tag name="TIMING" val="|14.4|1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49498</TotalTime>
  <Words>933</Words>
  <Application>Microsoft Office PowerPoint</Application>
  <PresentationFormat>On-screen Show (4:3)</PresentationFormat>
  <Paragraphs>141</Paragraphs>
  <Slides>18</Slides>
  <Notes>0</Notes>
  <HiddenSlides>0</HiddenSlides>
  <MMClips>18</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18</vt:i4>
      </vt:variant>
    </vt:vector>
  </HeadingPairs>
  <TitlesOfParts>
    <vt:vector size="30" baseType="lpstr">
      <vt:lpstr>Arial</vt:lpstr>
      <vt:lpstr>Bookman Old Style</vt:lpstr>
      <vt:lpstr>Calibri</vt:lpstr>
      <vt:lpstr>Cambria</vt:lpstr>
      <vt:lpstr>Consolas</vt:lpstr>
      <vt:lpstr>Constantia</vt:lpstr>
      <vt:lpstr>Georgia</vt:lpstr>
      <vt:lpstr>Symbol</vt:lpstr>
      <vt:lpstr>Times New Roman</vt:lpstr>
      <vt:lpstr>Office Theme</vt:lpstr>
      <vt:lpstr>Equation</vt:lpstr>
      <vt:lpstr>MathType 6.0 Equation</vt:lpstr>
      <vt:lpstr>7.1 The vector representation of a line</vt:lpstr>
      <vt:lpstr>Introduction</vt:lpstr>
      <vt:lpstr>Vector representation of a line</vt:lpstr>
      <vt:lpstr>Vector representation of a line</vt:lpstr>
      <vt:lpstr>Ideal vector representation</vt:lpstr>
      <vt:lpstr>Ideal vector representation</vt:lpstr>
      <vt:lpstr>Ideal vector representation</vt:lpstr>
      <vt:lpstr>Example</vt:lpstr>
      <vt:lpstr>Point on the line closest to a given point</vt:lpstr>
      <vt:lpstr>Point on the line closest to a given point</vt:lpstr>
      <vt:lpstr>Point on the line closest to a given point</vt:lpstr>
      <vt:lpstr>Minimum distance to a line from a given point</vt:lpstr>
      <vt:lpstr>Rn</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1220</cp:revision>
  <dcterms:created xsi:type="dcterms:W3CDTF">2020-04-30T19:27:29Z</dcterms:created>
  <dcterms:modified xsi:type="dcterms:W3CDTF">2021-07-26T16:34:48Z</dcterms:modified>
</cp:coreProperties>
</file>